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19900" cy="99187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6" d="100"/>
          <a:sy n="86" d="100"/>
        </p:scale>
        <p:origin x="5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1D3E7-2433-4B3B-8039-89F12A6A4B4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7C9A8F0-11BE-49DC-9854-F65037D3FEB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60EBF17-1B5A-42BB-9FBD-852804DCE6F7}"/>
              </a:ext>
            </a:extLst>
          </p:cNvPr>
          <p:cNvSpPr>
            <a:spLocks noGrp="1"/>
          </p:cNvSpPr>
          <p:nvPr>
            <p:ph type="dt" sz="half" idx="10"/>
          </p:nvPr>
        </p:nvSpPr>
        <p:spPr/>
        <p:txBody>
          <a:bodyPr/>
          <a:lstStyle/>
          <a:p>
            <a:fld id="{6817D27F-A6FA-4B01-9520-C170AEEEC9DF}" type="datetimeFigureOut">
              <a:rPr lang="en-GB" smtClean="0"/>
              <a:t>16/06/2026</a:t>
            </a:fld>
            <a:endParaRPr lang="en-GB"/>
          </a:p>
        </p:txBody>
      </p:sp>
      <p:sp>
        <p:nvSpPr>
          <p:cNvPr id="5" name="Footer Placeholder 4">
            <a:extLst>
              <a:ext uri="{FF2B5EF4-FFF2-40B4-BE49-F238E27FC236}">
                <a16:creationId xmlns:a16="http://schemas.microsoft.com/office/drawing/2014/main" id="{30EE22EA-59DA-44E0-B32B-01BC823F53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24CB5F-0A1C-4A58-8872-A4AB40A8975B}"/>
              </a:ext>
            </a:extLst>
          </p:cNvPr>
          <p:cNvSpPr>
            <a:spLocks noGrp="1"/>
          </p:cNvSpPr>
          <p:nvPr>
            <p:ph type="sldNum" sz="quarter" idx="12"/>
          </p:nvPr>
        </p:nvSpPr>
        <p:spPr/>
        <p:txBody>
          <a:bodyPr/>
          <a:lstStyle/>
          <a:p>
            <a:fld id="{2FBFD7BF-09A4-4A24-AAAE-5B2A82EAF2F2}" type="slidenum">
              <a:rPr lang="en-GB" smtClean="0"/>
              <a:t>‹#›</a:t>
            </a:fld>
            <a:endParaRPr lang="en-GB"/>
          </a:p>
        </p:txBody>
      </p:sp>
    </p:spTree>
    <p:extLst>
      <p:ext uri="{BB962C8B-B14F-4D97-AF65-F5344CB8AC3E}">
        <p14:creationId xmlns:p14="http://schemas.microsoft.com/office/powerpoint/2010/main" val="15829513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266910-2C67-4E38-8205-B582B96B145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6E97DC5-418C-4EF6-A988-DF1052CA452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4F6E25-CF62-4862-9525-832C207B94B0}"/>
              </a:ext>
            </a:extLst>
          </p:cNvPr>
          <p:cNvSpPr>
            <a:spLocks noGrp="1"/>
          </p:cNvSpPr>
          <p:nvPr>
            <p:ph type="dt" sz="half" idx="10"/>
          </p:nvPr>
        </p:nvSpPr>
        <p:spPr/>
        <p:txBody>
          <a:bodyPr/>
          <a:lstStyle/>
          <a:p>
            <a:fld id="{6817D27F-A6FA-4B01-9520-C170AEEEC9DF}" type="datetimeFigureOut">
              <a:rPr lang="en-GB" smtClean="0"/>
              <a:t>16/06/2026</a:t>
            </a:fld>
            <a:endParaRPr lang="en-GB"/>
          </a:p>
        </p:txBody>
      </p:sp>
      <p:sp>
        <p:nvSpPr>
          <p:cNvPr id="5" name="Footer Placeholder 4">
            <a:extLst>
              <a:ext uri="{FF2B5EF4-FFF2-40B4-BE49-F238E27FC236}">
                <a16:creationId xmlns:a16="http://schemas.microsoft.com/office/drawing/2014/main" id="{F90F73B4-9614-49E0-871A-95D04B31DB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47F07B-FD26-4FBA-9D46-6A1A2D1E6670}"/>
              </a:ext>
            </a:extLst>
          </p:cNvPr>
          <p:cNvSpPr>
            <a:spLocks noGrp="1"/>
          </p:cNvSpPr>
          <p:nvPr>
            <p:ph type="sldNum" sz="quarter" idx="12"/>
          </p:nvPr>
        </p:nvSpPr>
        <p:spPr/>
        <p:txBody>
          <a:bodyPr/>
          <a:lstStyle/>
          <a:p>
            <a:fld id="{2FBFD7BF-09A4-4A24-AAAE-5B2A82EAF2F2}" type="slidenum">
              <a:rPr lang="en-GB" smtClean="0"/>
              <a:t>‹#›</a:t>
            </a:fld>
            <a:endParaRPr lang="en-GB"/>
          </a:p>
        </p:txBody>
      </p:sp>
    </p:spTree>
    <p:extLst>
      <p:ext uri="{BB962C8B-B14F-4D97-AF65-F5344CB8AC3E}">
        <p14:creationId xmlns:p14="http://schemas.microsoft.com/office/powerpoint/2010/main" val="35352684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6F0953-BDB1-4A38-B978-F7D13A701D3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679DD59-2282-4A52-9AF6-6272D8AF1CD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763142A-4D27-4EED-8011-77E31BA08B7A}"/>
              </a:ext>
            </a:extLst>
          </p:cNvPr>
          <p:cNvSpPr>
            <a:spLocks noGrp="1"/>
          </p:cNvSpPr>
          <p:nvPr>
            <p:ph type="dt" sz="half" idx="10"/>
          </p:nvPr>
        </p:nvSpPr>
        <p:spPr/>
        <p:txBody>
          <a:bodyPr/>
          <a:lstStyle/>
          <a:p>
            <a:fld id="{6817D27F-A6FA-4B01-9520-C170AEEEC9DF}" type="datetimeFigureOut">
              <a:rPr lang="en-GB" smtClean="0"/>
              <a:t>16/06/2026</a:t>
            </a:fld>
            <a:endParaRPr lang="en-GB"/>
          </a:p>
        </p:txBody>
      </p:sp>
      <p:sp>
        <p:nvSpPr>
          <p:cNvPr id="5" name="Footer Placeholder 4">
            <a:extLst>
              <a:ext uri="{FF2B5EF4-FFF2-40B4-BE49-F238E27FC236}">
                <a16:creationId xmlns:a16="http://schemas.microsoft.com/office/drawing/2014/main" id="{3C5AC906-38A7-46DD-81DC-583D45EA1A7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DDD6B7-0156-471C-A845-FE45DE62BC11}"/>
              </a:ext>
            </a:extLst>
          </p:cNvPr>
          <p:cNvSpPr>
            <a:spLocks noGrp="1"/>
          </p:cNvSpPr>
          <p:nvPr>
            <p:ph type="sldNum" sz="quarter" idx="12"/>
          </p:nvPr>
        </p:nvSpPr>
        <p:spPr/>
        <p:txBody>
          <a:bodyPr/>
          <a:lstStyle/>
          <a:p>
            <a:fld id="{2FBFD7BF-09A4-4A24-AAAE-5B2A82EAF2F2}" type="slidenum">
              <a:rPr lang="en-GB" smtClean="0"/>
              <a:t>‹#›</a:t>
            </a:fld>
            <a:endParaRPr lang="en-GB"/>
          </a:p>
        </p:txBody>
      </p:sp>
    </p:spTree>
    <p:extLst>
      <p:ext uri="{BB962C8B-B14F-4D97-AF65-F5344CB8AC3E}">
        <p14:creationId xmlns:p14="http://schemas.microsoft.com/office/powerpoint/2010/main" val="5092025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EE1DE-CB65-49B3-A189-CB2A1A0B9B2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6504AAB-D824-44FF-8029-55E7BF71AF5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823760F-9C70-4AB4-A033-9C3CA458F83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826137A-3222-4253-A9FA-6D0848BE80CC}"/>
              </a:ext>
            </a:extLst>
          </p:cNvPr>
          <p:cNvSpPr>
            <a:spLocks noGrp="1"/>
          </p:cNvSpPr>
          <p:nvPr>
            <p:ph type="dt" sz="half" idx="10"/>
          </p:nvPr>
        </p:nvSpPr>
        <p:spPr/>
        <p:txBody>
          <a:bodyPr/>
          <a:lstStyle/>
          <a:p>
            <a:fld id="{6817D27F-A6FA-4B01-9520-C170AEEEC9DF}" type="datetimeFigureOut">
              <a:rPr lang="en-GB" smtClean="0"/>
              <a:t>16/06/2026</a:t>
            </a:fld>
            <a:endParaRPr lang="en-GB"/>
          </a:p>
        </p:txBody>
      </p:sp>
      <p:sp>
        <p:nvSpPr>
          <p:cNvPr id="6" name="Footer Placeholder 5">
            <a:extLst>
              <a:ext uri="{FF2B5EF4-FFF2-40B4-BE49-F238E27FC236}">
                <a16:creationId xmlns:a16="http://schemas.microsoft.com/office/drawing/2014/main" id="{2B12535E-5623-409D-8697-CB1BFD0F034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ABBDCE6-D5DA-4A5B-9986-517F6657DBA5}"/>
              </a:ext>
            </a:extLst>
          </p:cNvPr>
          <p:cNvSpPr>
            <a:spLocks noGrp="1"/>
          </p:cNvSpPr>
          <p:nvPr>
            <p:ph type="sldNum" sz="quarter" idx="12"/>
          </p:nvPr>
        </p:nvSpPr>
        <p:spPr/>
        <p:txBody>
          <a:bodyPr/>
          <a:lstStyle/>
          <a:p>
            <a:fld id="{2FBFD7BF-09A4-4A24-AAAE-5B2A82EAF2F2}" type="slidenum">
              <a:rPr lang="en-GB" smtClean="0"/>
              <a:t>‹#›</a:t>
            </a:fld>
            <a:endParaRPr lang="en-GB"/>
          </a:p>
        </p:txBody>
      </p:sp>
    </p:spTree>
    <p:extLst>
      <p:ext uri="{BB962C8B-B14F-4D97-AF65-F5344CB8AC3E}">
        <p14:creationId xmlns:p14="http://schemas.microsoft.com/office/powerpoint/2010/main" val="40771413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2989B-C2A3-434C-8047-ED51B93C66C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9810D36-66EB-40C3-BE5A-7C7696B044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A865E2-29C0-4855-AA78-BCB4F8FC0C6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D23F9D0-EDCF-4EFC-91E1-903DACE0A75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670A06F-FFB6-400E-A07E-BFE17BB7084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3DE1B64-F6B7-42F6-923C-FAA3C7D6C02C}"/>
              </a:ext>
            </a:extLst>
          </p:cNvPr>
          <p:cNvSpPr>
            <a:spLocks noGrp="1"/>
          </p:cNvSpPr>
          <p:nvPr>
            <p:ph type="dt" sz="half" idx="10"/>
          </p:nvPr>
        </p:nvSpPr>
        <p:spPr/>
        <p:txBody>
          <a:bodyPr/>
          <a:lstStyle/>
          <a:p>
            <a:fld id="{6817D27F-A6FA-4B01-9520-C170AEEEC9DF}" type="datetimeFigureOut">
              <a:rPr lang="en-GB" smtClean="0"/>
              <a:t>16/06/2026</a:t>
            </a:fld>
            <a:endParaRPr lang="en-GB"/>
          </a:p>
        </p:txBody>
      </p:sp>
      <p:sp>
        <p:nvSpPr>
          <p:cNvPr id="8" name="Footer Placeholder 7">
            <a:extLst>
              <a:ext uri="{FF2B5EF4-FFF2-40B4-BE49-F238E27FC236}">
                <a16:creationId xmlns:a16="http://schemas.microsoft.com/office/drawing/2014/main" id="{3E2163DF-5770-4D10-8650-68AB22AD19D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BC3B8B2-607F-4C36-B54C-7FD4BFBF9F74}"/>
              </a:ext>
            </a:extLst>
          </p:cNvPr>
          <p:cNvSpPr>
            <a:spLocks noGrp="1"/>
          </p:cNvSpPr>
          <p:nvPr>
            <p:ph type="sldNum" sz="quarter" idx="12"/>
          </p:nvPr>
        </p:nvSpPr>
        <p:spPr/>
        <p:txBody>
          <a:bodyPr/>
          <a:lstStyle/>
          <a:p>
            <a:fld id="{2FBFD7BF-09A4-4A24-AAAE-5B2A82EAF2F2}" type="slidenum">
              <a:rPr lang="en-GB" smtClean="0"/>
              <a:t>‹#›</a:t>
            </a:fld>
            <a:endParaRPr lang="en-GB"/>
          </a:p>
        </p:txBody>
      </p:sp>
    </p:spTree>
    <p:extLst>
      <p:ext uri="{BB962C8B-B14F-4D97-AF65-F5344CB8AC3E}">
        <p14:creationId xmlns:p14="http://schemas.microsoft.com/office/powerpoint/2010/main" val="3169526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4F0E2-C956-459B-A8B9-1A209444EB1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CADAABE-6F4E-4CD8-9DA0-03D7A01A0203}"/>
              </a:ext>
            </a:extLst>
          </p:cNvPr>
          <p:cNvSpPr>
            <a:spLocks noGrp="1"/>
          </p:cNvSpPr>
          <p:nvPr>
            <p:ph type="dt" sz="half" idx="10"/>
          </p:nvPr>
        </p:nvSpPr>
        <p:spPr/>
        <p:txBody>
          <a:bodyPr/>
          <a:lstStyle/>
          <a:p>
            <a:fld id="{6817D27F-A6FA-4B01-9520-C170AEEEC9DF}" type="datetimeFigureOut">
              <a:rPr lang="en-GB" smtClean="0"/>
              <a:t>16/06/2026</a:t>
            </a:fld>
            <a:endParaRPr lang="en-GB"/>
          </a:p>
        </p:txBody>
      </p:sp>
      <p:sp>
        <p:nvSpPr>
          <p:cNvPr id="4" name="Footer Placeholder 3">
            <a:extLst>
              <a:ext uri="{FF2B5EF4-FFF2-40B4-BE49-F238E27FC236}">
                <a16:creationId xmlns:a16="http://schemas.microsoft.com/office/drawing/2014/main" id="{4C046754-F29F-470D-A674-C3CC8509CAA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A663709-5176-42FC-A95C-9E7C03DA2FF0}"/>
              </a:ext>
            </a:extLst>
          </p:cNvPr>
          <p:cNvSpPr>
            <a:spLocks noGrp="1"/>
          </p:cNvSpPr>
          <p:nvPr>
            <p:ph type="sldNum" sz="quarter" idx="12"/>
          </p:nvPr>
        </p:nvSpPr>
        <p:spPr/>
        <p:txBody>
          <a:bodyPr/>
          <a:lstStyle/>
          <a:p>
            <a:fld id="{2FBFD7BF-09A4-4A24-AAAE-5B2A82EAF2F2}" type="slidenum">
              <a:rPr lang="en-GB" smtClean="0"/>
              <a:t>‹#›</a:t>
            </a:fld>
            <a:endParaRPr lang="en-GB"/>
          </a:p>
        </p:txBody>
      </p:sp>
    </p:spTree>
    <p:extLst>
      <p:ext uri="{BB962C8B-B14F-4D97-AF65-F5344CB8AC3E}">
        <p14:creationId xmlns:p14="http://schemas.microsoft.com/office/powerpoint/2010/main" val="27466975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3487B4E-3E77-4D99-9D3D-CA99ED0042EF}"/>
              </a:ext>
            </a:extLst>
          </p:cNvPr>
          <p:cNvSpPr>
            <a:spLocks noGrp="1"/>
          </p:cNvSpPr>
          <p:nvPr>
            <p:ph type="dt" sz="half" idx="10"/>
          </p:nvPr>
        </p:nvSpPr>
        <p:spPr/>
        <p:txBody>
          <a:bodyPr/>
          <a:lstStyle/>
          <a:p>
            <a:fld id="{6817D27F-A6FA-4B01-9520-C170AEEEC9DF}" type="datetimeFigureOut">
              <a:rPr lang="en-GB" smtClean="0"/>
              <a:t>16/06/2026</a:t>
            </a:fld>
            <a:endParaRPr lang="en-GB"/>
          </a:p>
        </p:txBody>
      </p:sp>
      <p:sp>
        <p:nvSpPr>
          <p:cNvPr id="3" name="Footer Placeholder 2">
            <a:extLst>
              <a:ext uri="{FF2B5EF4-FFF2-40B4-BE49-F238E27FC236}">
                <a16:creationId xmlns:a16="http://schemas.microsoft.com/office/drawing/2014/main" id="{7F441722-4E1C-43DD-9797-85749A85BA7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24A36A9-96E8-4BDF-AC7A-A561557AA4F1}"/>
              </a:ext>
            </a:extLst>
          </p:cNvPr>
          <p:cNvSpPr>
            <a:spLocks noGrp="1"/>
          </p:cNvSpPr>
          <p:nvPr>
            <p:ph type="sldNum" sz="quarter" idx="12"/>
          </p:nvPr>
        </p:nvSpPr>
        <p:spPr/>
        <p:txBody>
          <a:bodyPr/>
          <a:lstStyle/>
          <a:p>
            <a:fld id="{2FBFD7BF-09A4-4A24-AAAE-5B2A82EAF2F2}" type="slidenum">
              <a:rPr lang="en-GB" smtClean="0"/>
              <a:t>‹#›</a:t>
            </a:fld>
            <a:endParaRPr lang="en-GB"/>
          </a:p>
        </p:txBody>
      </p:sp>
    </p:spTree>
    <p:extLst>
      <p:ext uri="{BB962C8B-B14F-4D97-AF65-F5344CB8AC3E}">
        <p14:creationId xmlns:p14="http://schemas.microsoft.com/office/powerpoint/2010/main" val="336261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E391A-BEAD-430E-8BE1-624F2B1B80B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3C5A90E-A159-472E-AC9F-C8971731A6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EC194DB-BF14-4A45-8588-4B684DD7E8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F424371-BC59-4957-9766-16E50AC3797E}"/>
              </a:ext>
            </a:extLst>
          </p:cNvPr>
          <p:cNvSpPr>
            <a:spLocks noGrp="1"/>
          </p:cNvSpPr>
          <p:nvPr>
            <p:ph type="dt" sz="half" idx="10"/>
          </p:nvPr>
        </p:nvSpPr>
        <p:spPr/>
        <p:txBody>
          <a:bodyPr/>
          <a:lstStyle/>
          <a:p>
            <a:fld id="{6817D27F-A6FA-4B01-9520-C170AEEEC9DF}" type="datetimeFigureOut">
              <a:rPr lang="en-GB" smtClean="0"/>
              <a:t>16/06/2026</a:t>
            </a:fld>
            <a:endParaRPr lang="en-GB"/>
          </a:p>
        </p:txBody>
      </p:sp>
      <p:sp>
        <p:nvSpPr>
          <p:cNvPr id="6" name="Footer Placeholder 5">
            <a:extLst>
              <a:ext uri="{FF2B5EF4-FFF2-40B4-BE49-F238E27FC236}">
                <a16:creationId xmlns:a16="http://schemas.microsoft.com/office/drawing/2014/main" id="{06446F31-C2C3-4372-974C-DD7DC43F53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30EFC31-6CAD-4657-B734-375389328EA1}"/>
              </a:ext>
            </a:extLst>
          </p:cNvPr>
          <p:cNvSpPr>
            <a:spLocks noGrp="1"/>
          </p:cNvSpPr>
          <p:nvPr>
            <p:ph type="sldNum" sz="quarter" idx="12"/>
          </p:nvPr>
        </p:nvSpPr>
        <p:spPr/>
        <p:txBody>
          <a:bodyPr/>
          <a:lstStyle/>
          <a:p>
            <a:fld id="{2FBFD7BF-09A4-4A24-AAAE-5B2A82EAF2F2}" type="slidenum">
              <a:rPr lang="en-GB" smtClean="0"/>
              <a:t>‹#›</a:t>
            </a:fld>
            <a:endParaRPr lang="en-GB"/>
          </a:p>
        </p:txBody>
      </p:sp>
    </p:spTree>
    <p:extLst>
      <p:ext uri="{BB962C8B-B14F-4D97-AF65-F5344CB8AC3E}">
        <p14:creationId xmlns:p14="http://schemas.microsoft.com/office/powerpoint/2010/main" val="19758584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CC1F4-C062-450F-84A3-0BC16D2A29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487846F-25A7-43EB-A13B-CCB4A6C843A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F6AE35D-ABB1-4708-89D7-EC54D41504F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0CBCADF-7E69-4521-AB5D-6F760121AC42}"/>
              </a:ext>
            </a:extLst>
          </p:cNvPr>
          <p:cNvSpPr>
            <a:spLocks noGrp="1"/>
          </p:cNvSpPr>
          <p:nvPr>
            <p:ph type="dt" sz="half" idx="10"/>
          </p:nvPr>
        </p:nvSpPr>
        <p:spPr/>
        <p:txBody>
          <a:bodyPr/>
          <a:lstStyle/>
          <a:p>
            <a:fld id="{6817D27F-A6FA-4B01-9520-C170AEEEC9DF}" type="datetimeFigureOut">
              <a:rPr lang="en-GB" smtClean="0"/>
              <a:t>16/06/2026</a:t>
            </a:fld>
            <a:endParaRPr lang="en-GB"/>
          </a:p>
        </p:txBody>
      </p:sp>
      <p:sp>
        <p:nvSpPr>
          <p:cNvPr id="6" name="Footer Placeholder 5">
            <a:extLst>
              <a:ext uri="{FF2B5EF4-FFF2-40B4-BE49-F238E27FC236}">
                <a16:creationId xmlns:a16="http://schemas.microsoft.com/office/drawing/2014/main" id="{213C2BD4-5668-45E4-87B9-7BBB9E6867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A3066B-62C2-43A9-99F9-5EA913E05A1A}"/>
              </a:ext>
            </a:extLst>
          </p:cNvPr>
          <p:cNvSpPr>
            <a:spLocks noGrp="1"/>
          </p:cNvSpPr>
          <p:nvPr>
            <p:ph type="sldNum" sz="quarter" idx="12"/>
          </p:nvPr>
        </p:nvSpPr>
        <p:spPr/>
        <p:txBody>
          <a:bodyPr/>
          <a:lstStyle/>
          <a:p>
            <a:fld id="{2FBFD7BF-09A4-4A24-AAAE-5B2A82EAF2F2}" type="slidenum">
              <a:rPr lang="en-GB" smtClean="0"/>
              <a:t>‹#›</a:t>
            </a:fld>
            <a:endParaRPr lang="en-GB"/>
          </a:p>
        </p:txBody>
      </p:sp>
    </p:spTree>
    <p:extLst>
      <p:ext uri="{BB962C8B-B14F-4D97-AF65-F5344CB8AC3E}">
        <p14:creationId xmlns:p14="http://schemas.microsoft.com/office/powerpoint/2010/main" val="7382428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96B5A-7746-4755-82AC-59A06EE24B1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D97DC54-89B1-47AC-BA4A-711AAB8523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7FF069-CBAD-47A9-8B59-55CA9B7EECB9}"/>
              </a:ext>
            </a:extLst>
          </p:cNvPr>
          <p:cNvSpPr>
            <a:spLocks noGrp="1"/>
          </p:cNvSpPr>
          <p:nvPr>
            <p:ph type="dt" sz="half" idx="10"/>
          </p:nvPr>
        </p:nvSpPr>
        <p:spPr/>
        <p:txBody>
          <a:bodyPr/>
          <a:lstStyle/>
          <a:p>
            <a:fld id="{6817D27F-A6FA-4B01-9520-C170AEEEC9DF}" type="datetimeFigureOut">
              <a:rPr lang="en-GB" smtClean="0"/>
              <a:t>16/06/2026</a:t>
            </a:fld>
            <a:endParaRPr lang="en-GB"/>
          </a:p>
        </p:txBody>
      </p:sp>
      <p:sp>
        <p:nvSpPr>
          <p:cNvPr id="5" name="Footer Placeholder 4">
            <a:extLst>
              <a:ext uri="{FF2B5EF4-FFF2-40B4-BE49-F238E27FC236}">
                <a16:creationId xmlns:a16="http://schemas.microsoft.com/office/drawing/2014/main" id="{E2BECCCA-F910-425F-A2F4-2A695F4712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14A69E-DBB4-405A-AA9A-31EEF378E728}"/>
              </a:ext>
            </a:extLst>
          </p:cNvPr>
          <p:cNvSpPr>
            <a:spLocks noGrp="1"/>
          </p:cNvSpPr>
          <p:nvPr>
            <p:ph type="sldNum" sz="quarter" idx="12"/>
          </p:nvPr>
        </p:nvSpPr>
        <p:spPr/>
        <p:txBody>
          <a:bodyPr/>
          <a:lstStyle/>
          <a:p>
            <a:fld id="{2FBFD7BF-09A4-4A24-AAAE-5B2A82EAF2F2}" type="slidenum">
              <a:rPr lang="en-GB" smtClean="0"/>
              <a:t>‹#›</a:t>
            </a:fld>
            <a:endParaRPr lang="en-GB"/>
          </a:p>
        </p:txBody>
      </p:sp>
    </p:spTree>
    <p:extLst>
      <p:ext uri="{BB962C8B-B14F-4D97-AF65-F5344CB8AC3E}">
        <p14:creationId xmlns:p14="http://schemas.microsoft.com/office/powerpoint/2010/main" val="4019196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45C7377-3FD2-40EE-8407-ED6BDB340FA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EB1A1E-8E79-4DAA-99B6-8BAF8D8BB4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29276A-C9B2-46D8-A9DF-CF28B8CD76B1}"/>
              </a:ext>
            </a:extLst>
          </p:cNvPr>
          <p:cNvSpPr>
            <a:spLocks noGrp="1"/>
          </p:cNvSpPr>
          <p:nvPr>
            <p:ph type="dt" sz="half" idx="10"/>
          </p:nvPr>
        </p:nvSpPr>
        <p:spPr/>
        <p:txBody>
          <a:bodyPr/>
          <a:lstStyle/>
          <a:p>
            <a:fld id="{6817D27F-A6FA-4B01-9520-C170AEEEC9DF}" type="datetimeFigureOut">
              <a:rPr lang="en-GB" smtClean="0"/>
              <a:t>16/06/2026</a:t>
            </a:fld>
            <a:endParaRPr lang="en-GB"/>
          </a:p>
        </p:txBody>
      </p:sp>
      <p:sp>
        <p:nvSpPr>
          <p:cNvPr id="5" name="Footer Placeholder 4">
            <a:extLst>
              <a:ext uri="{FF2B5EF4-FFF2-40B4-BE49-F238E27FC236}">
                <a16:creationId xmlns:a16="http://schemas.microsoft.com/office/drawing/2014/main" id="{7F82DCA4-6D42-4D3A-97ED-2724EAE88D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EAA72D-BA46-403C-A4AF-579E7C663A91}"/>
              </a:ext>
            </a:extLst>
          </p:cNvPr>
          <p:cNvSpPr>
            <a:spLocks noGrp="1"/>
          </p:cNvSpPr>
          <p:nvPr>
            <p:ph type="sldNum" sz="quarter" idx="12"/>
          </p:nvPr>
        </p:nvSpPr>
        <p:spPr/>
        <p:txBody>
          <a:bodyPr/>
          <a:lstStyle/>
          <a:p>
            <a:fld id="{2FBFD7BF-09A4-4A24-AAAE-5B2A82EAF2F2}" type="slidenum">
              <a:rPr lang="en-GB" smtClean="0"/>
              <a:t>‹#›</a:t>
            </a:fld>
            <a:endParaRPr lang="en-GB"/>
          </a:p>
        </p:txBody>
      </p:sp>
    </p:spTree>
    <p:extLst>
      <p:ext uri="{BB962C8B-B14F-4D97-AF65-F5344CB8AC3E}">
        <p14:creationId xmlns:p14="http://schemas.microsoft.com/office/powerpoint/2010/main" val="1390355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8A2BF18-6F08-4860-A1AC-95E919BE9D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C590461-6EA1-4569-A6BC-734EBD08233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594260-DB2C-4BDA-85E7-154F7149F4F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17D27F-A6FA-4B01-9520-C170AEEEC9DF}" type="datetimeFigureOut">
              <a:rPr lang="en-GB" smtClean="0"/>
              <a:t>16/06/2026</a:t>
            </a:fld>
            <a:endParaRPr lang="en-GB"/>
          </a:p>
        </p:txBody>
      </p:sp>
      <p:sp>
        <p:nvSpPr>
          <p:cNvPr id="5" name="Footer Placeholder 4">
            <a:extLst>
              <a:ext uri="{FF2B5EF4-FFF2-40B4-BE49-F238E27FC236}">
                <a16:creationId xmlns:a16="http://schemas.microsoft.com/office/drawing/2014/main" id="{6431D855-686B-474E-9EA8-2031A14920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A221A45-736A-4896-A087-7C9FF6E88BC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BFD7BF-09A4-4A24-AAAE-5B2A82EAF2F2}" type="slidenum">
              <a:rPr lang="en-GB" smtClean="0"/>
              <a:t>‹#›</a:t>
            </a:fld>
            <a:endParaRPr lang="en-GB"/>
          </a:p>
        </p:txBody>
      </p:sp>
    </p:spTree>
    <p:extLst>
      <p:ext uri="{BB962C8B-B14F-4D97-AF65-F5344CB8AC3E}">
        <p14:creationId xmlns:p14="http://schemas.microsoft.com/office/powerpoint/2010/main" val="2888766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7A9FA83-C50C-4FF2-B33A-D48B11DB217B}"/>
              </a:ext>
            </a:extLst>
          </p:cNvPr>
          <p:cNvSpPr/>
          <p:nvPr/>
        </p:nvSpPr>
        <p:spPr>
          <a:xfrm>
            <a:off x="6216241" y="79696"/>
            <a:ext cx="5897461" cy="669861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a:extLst>
              <a:ext uri="{FF2B5EF4-FFF2-40B4-BE49-F238E27FC236}">
                <a16:creationId xmlns:a16="http://schemas.microsoft.com/office/drawing/2014/main" id="{D076221F-9104-43AA-895E-D0BE26F1197D}"/>
              </a:ext>
            </a:extLst>
          </p:cNvPr>
          <p:cNvSpPr/>
          <p:nvPr/>
        </p:nvSpPr>
        <p:spPr>
          <a:xfrm>
            <a:off x="6283354" y="151002"/>
            <a:ext cx="5746459" cy="6551802"/>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a:extLst>
              <a:ext uri="{FF2B5EF4-FFF2-40B4-BE49-F238E27FC236}">
                <a16:creationId xmlns:a16="http://schemas.microsoft.com/office/drawing/2014/main" id="{FAC94636-0609-43C2-95A2-36251838D0C9}"/>
              </a:ext>
            </a:extLst>
          </p:cNvPr>
          <p:cNvSpPr/>
          <p:nvPr/>
        </p:nvSpPr>
        <p:spPr>
          <a:xfrm>
            <a:off x="6350466" y="226503"/>
            <a:ext cx="5603846" cy="63924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E8A68236-A158-463B-88AB-F942B1B6CE64}"/>
              </a:ext>
            </a:extLst>
          </p:cNvPr>
          <p:cNvSpPr/>
          <p:nvPr/>
        </p:nvSpPr>
        <p:spPr>
          <a:xfrm>
            <a:off x="6417578" y="310393"/>
            <a:ext cx="5452844" cy="62246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028" name="Picture 4">
            <a:extLst>
              <a:ext uri="{FF2B5EF4-FFF2-40B4-BE49-F238E27FC236}">
                <a16:creationId xmlns:a16="http://schemas.microsoft.com/office/drawing/2014/main" id="{913CDACC-AF0D-482C-AB80-E268B5AD3E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92606" y="322976"/>
            <a:ext cx="1302784" cy="1272129"/>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88C6C603-E595-4A5C-B251-6006AB05B836}"/>
              </a:ext>
            </a:extLst>
          </p:cNvPr>
          <p:cNvSpPr/>
          <p:nvPr/>
        </p:nvSpPr>
        <p:spPr>
          <a:xfrm>
            <a:off x="6509857" y="1607688"/>
            <a:ext cx="5285063" cy="19781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002060"/>
                </a:solidFill>
                <a:latin typeface="Arial" panose="020B0604020202020204" pitchFamily="34" charset="0"/>
                <a:cs typeface="Arial" panose="020B0604020202020204" pitchFamily="34" charset="0"/>
              </a:rPr>
              <a:t>Riverside Primary School and Nursery</a:t>
            </a:r>
          </a:p>
          <a:p>
            <a:pPr algn="ctr"/>
            <a:endParaRPr lang="en-US" sz="2400" b="1" dirty="0">
              <a:solidFill>
                <a:srgbClr val="002060"/>
              </a:solidFill>
              <a:latin typeface="Arial" panose="020B0604020202020204" pitchFamily="34" charset="0"/>
              <a:cs typeface="Arial" panose="020B0604020202020204" pitchFamily="34" charset="0"/>
            </a:endParaRPr>
          </a:p>
          <a:p>
            <a:pPr algn="ctr"/>
            <a:r>
              <a:rPr lang="en-US" sz="2400" b="1" dirty="0">
                <a:solidFill>
                  <a:srgbClr val="002060"/>
                </a:solidFill>
                <a:latin typeface="Arial" panose="020B0604020202020204" pitchFamily="34" charset="0"/>
                <a:cs typeface="Arial" panose="020B0604020202020204" pitchFamily="34" charset="0"/>
              </a:rPr>
              <a:t>Home-School Agreement</a:t>
            </a:r>
          </a:p>
          <a:p>
            <a:pPr algn="ctr"/>
            <a:r>
              <a:rPr lang="en-US" sz="2400" b="1">
                <a:solidFill>
                  <a:srgbClr val="002060"/>
                </a:solidFill>
                <a:latin typeface="Arial" panose="020B0604020202020204" pitchFamily="34" charset="0"/>
                <a:cs typeface="Arial" panose="020B0604020202020204" pitchFamily="34" charset="0"/>
              </a:rPr>
              <a:t>2026 - 2027</a:t>
            </a:r>
            <a:endParaRPr lang="en-GB" sz="2400" b="1" dirty="0">
              <a:solidFill>
                <a:srgbClr val="002060"/>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D06E5AD8-8CE1-44F1-B577-47488ECAF1F8}"/>
              </a:ext>
            </a:extLst>
          </p:cNvPr>
          <p:cNvSpPr txBox="1"/>
          <p:nvPr/>
        </p:nvSpPr>
        <p:spPr>
          <a:xfrm>
            <a:off x="6501466" y="3629257"/>
            <a:ext cx="5285063" cy="3170099"/>
          </a:xfrm>
          <a:prstGeom prst="rect">
            <a:avLst/>
          </a:prstGeom>
          <a:noFill/>
        </p:spPr>
        <p:txBody>
          <a:bodyPr wrap="square" rtlCol="0">
            <a:spAutoFit/>
          </a:bodyPr>
          <a:lstStyle/>
          <a:p>
            <a:pPr algn="ctr"/>
            <a:r>
              <a:rPr lang="en-US" sz="2000" dirty="0"/>
              <a:t>We are committed to working in partnership with parents to provide an excellent education and equal opportunities for all our children.</a:t>
            </a:r>
          </a:p>
          <a:p>
            <a:pPr algn="ctr"/>
            <a:endParaRPr lang="en-US" sz="2000" dirty="0"/>
          </a:p>
          <a:p>
            <a:pPr algn="ctr"/>
            <a:r>
              <a:rPr lang="en-US" sz="2000" dirty="0"/>
              <a:t>We want </a:t>
            </a:r>
            <a:r>
              <a:rPr lang="en-US" sz="2000" b="1" dirty="0">
                <a:solidFill>
                  <a:srgbClr val="002060"/>
                </a:solidFill>
              </a:rPr>
              <a:t>EVERY CHILD TO BE A HAPPY LEARNER</a:t>
            </a:r>
            <a:r>
              <a:rPr lang="en-US" sz="2000" dirty="0"/>
              <a:t>.</a:t>
            </a:r>
          </a:p>
          <a:p>
            <a:pPr algn="ctr"/>
            <a:r>
              <a:rPr lang="en-US" sz="2000" dirty="0"/>
              <a:t>Our school values are:</a:t>
            </a:r>
          </a:p>
          <a:p>
            <a:pPr algn="ctr"/>
            <a:r>
              <a:rPr lang="en-US" sz="2000" b="1" dirty="0">
                <a:solidFill>
                  <a:srgbClr val="002060"/>
                </a:solidFill>
              </a:rPr>
              <a:t>STRIVE FOR EXCELLENCE</a:t>
            </a:r>
          </a:p>
          <a:p>
            <a:pPr algn="ctr"/>
            <a:r>
              <a:rPr lang="en-US" sz="2000" b="1" dirty="0">
                <a:solidFill>
                  <a:srgbClr val="002060"/>
                </a:solidFill>
              </a:rPr>
              <a:t>MAKE THE RIGHT CHOICES</a:t>
            </a:r>
          </a:p>
          <a:p>
            <a:pPr algn="ctr"/>
            <a:r>
              <a:rPr lang="en-US" sz="2000" b="1" dirty="0">
                <a:solidFill>
                  <a:srgbClr val="002060"/>
                </a:solidFill>
              </a:rPr>
              <a:t>BUILD RELATIONSHIPS</a:t>
            </a:r>
          </a:p>
          <a:p>
            <a:pPr algn="ctr"/>
            <a:endParaRPr lang="en-GB" sz="2000" dirty="0"/>
          </a:p>
        </p:txBody>
      </p:sp>
      <p:sp>
        <p:nvSpPr>
          <p:cNvPr id="10" name="Rectangle 9">
            <a:extLst>
              <a:ext uri="{FF2B5EF4-FFF2-40B4-BE49-F238E27FC236}">
                <a16:creationId xmlns:a16="http://schemas.microsoft.com/office/drawing/2014/main" id="{C11B7E12-80EA-4FF3-9F63-DD64CF738800}"/>
              </a:ext>
            </a:extLst>
          </p:cNvPr>
          <p:cNvSpPr/>
          <p:nvPr/>
        </p:nvSpPr>
        <p:spPr>
          <a:xfrm>
            <a:off x="162187" y="79696"/>
            <a:ext cx="5810770" cy="6698610"/>
          </a:xfrm>
          <a:prstGeom prst="rect">
            <a:avLst/>
          </a:pr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TextBox 10">
            <a:extLst>
              <a:ext uri="{FF2B5EF4-FFF2-40B4-BE49-F238E27FC236}">
                <a16:creationId xmlns:a16="http://schemas.microsoft.com/office/drawing/2014/main" id="{AB7CF060-88EC-4210-A874-96684A9995AB}"/>
              </a:ext>
            </a:extLst>
          </p:cNvPr>
          <p:cNvSpPr txBox="1"/>
          <p:nvPr/>
        </p:nvSpPr>
        <p:spPr>
          <a:xfrm>
            <a:off x="321578" y="151002"/>
            <a:ext cx="5567490" cy="4370427"/>
          </a:xfrm>
          <a:prstGeom prst="rect">
            <a:avLst/>
          </a:prstGeom>
          <a:noFill/>
        </p:spPr>
        <p:txBody>
          <a:bodyPr wrap="square" rtlCol="0">
            <a:spAutoFit/>
          </a:bodyPr>
          <a:lstStyle/>
          <a:p>
            <a:r>
              <a:rPr lang="en-US" b="1" dirty="0">
                <a:solidFill>
                  <a:srgbClr val="002060"/>
                </a:solidFill>
              </a:rPr>
              <a:t>Child’s Agreement</a:t>
            </a:r>
          </a:p>
          <a:p>
            <a:r>
              <a:rPr lang="en-US" sz="1600" dirty="0"/>
              <a:t>I will:</a:t>
            </a:r>
          </a:p>
          <a:p>
            <a:pPr marL="285750" indent="-285750">
              <a:buFont typeface="Arial" panose="020B0604020202020204" pitchFamily="34" charset="0"/>
              <a:buChar char="•"/>
            </a:pPr>
            <a:r>
              <a:rPr lang="en-GB" sz="1600" dirty="0"/>
              <a:t>Uphold the values of Riverside Primary School.</a:t>
            </a:r>
          </a:p>
          <a:p>
            <a:pPr marL="285750" indent="-285750">
              <a:buFont typeface="Arial" panose="020B0604020202020204" pitchFamily="34" charset="0"/>
              <a:buChar char="•"/>
            </a:pPr>
            <a:r>
              <a:rPr lang="en-GB" sz="1600" dirty="0"/>
              <a:t>Follow the school rules of, </a:t>
            </a:r>
            <a:r>
              <a:rPr lang="en-GB" sz="1600" b="1" dirty="0">
                <a:solidFill>
                  <a:srgbClr val="002060"/>
                </a:solidFill>
              </a:rPr>
              <a:t>READY</a:t>
            </a:r>
            <a:r>
              <a:rPr lang="en-GB" sz="1600" dirty="0"/>
              <a:t>, </a:t>
            </a:r>
            <a:r>
              <a:rPr lang="en-GB" sz="1600" b="1" dirty="0">
                <a:solidFill>
                  <a:srgbClr val="002060"/>
                </a:solidFill>
              </a:rPr>
              <a:t>RESPECTFUL</a:t>
            </a:r>
            <a:r>
              <a:rPr lang="en-GB" sz="1600" dirty="0"/>
              <a:t> and </a:t>
            </a:r>
            <a:r>
              <a:rPr lang="en-GB" sz="1600" b="1" dirty="0">
                <a:solidFill>
                  <a:srgbClr val="002060"/>
                </a:solidFill>
              </a:rPr>
              <a:t>SAFE</a:t>
            </a:r>
            <a:r>
              <a:rPr lang="en-GB" sz="1600" dirty="0"/>
              <a:t>.</a:t>
            </a:r>
          </a:p>
          <a:p>
            <a:pPr marL="285750" indent="-285750">
              <a:buFont typeface="Arial" panose="020B0604020202020204" pitchFamily="34" charset="0"/>
              <a:buChar char="•"/>
            </a:pPr>
            <a:r>
              <a:rPr lang="en-GB" sz="1600" dirty="0"/>
              <a:t>Work to the best of my ability in every lesson.</a:t>
            </a:r>
          </a:p>
          <a:p>
            <a:pPr marL="285750" indent="-285750">
              <a:buFont typeface="Arial" panose="020B0604020202020204" pitchFamily="34" charset="0"/>
              <a:buChar char="•"/>
            </a:pPr>
            <a:r>
              <a:rPr lang="en-GB" sz="1600" dirty="0"/>
              <a:t>Attend school on time every day.</a:t>
            </a:r>
          </a:p>
          <a:p>
            <a:pPr marL="285750" indent="-285750">
              <a:buFont typeface="Arial" panose="020B0604020202020204" pitchFamily="34" charset="0"/>
              <a:buChar char="•"/>
            </a:pPr>
            <a:r>
              <a:rPr lang="en-GB" sz="1600" dirty="0"/>
              <a:t>Wear the school uniform every day.</a:t>
            </a:r>
          </a:p>
          <a:p>
            <a:pPr marL="285750" indent="-285750">
              <a:buFont typeface="Arial" panose="020B0604020202020204" pitchFamily="34" charset="0"/>
              <a:buChar char="•"/>
            </a:pPr>
            <a:r>
              <a:rPr lang="en-GB" sz="1600" dirty="0"/>
              <a:t>Tell a teacher/adult if something is worrying me.</a:t>
            </a:r>
          </a:p>
          <a:p>
            <a:pPr marL="285750" indent="-285750">
              <a:buFont typeface="Arial" panose="020B0604020202020204" pitchFamily="34" charset="0"/>
              <a:buChar char="•"/>
            </a:pPr>
            <a:r>
              <a:rPr lang="en-GB" sz="1600" dirty="0"/>
              <a:t>Respect and show kindness to everyone in our school community (including texting or online)</a:t>
            </a:r>
          </a:p>
          <a:p>
            <a:pPr marL="285750" indent="-285750">
              <a:buFont typeface="Arial" panose="020B0604020202020204" pitchFamily="34" charset="0"/>
              <a:buChar char="•"/>
            </a:pPr>
            <a:r>
              <a:rPr lang="en-GB" sz="1600" dirty="0"/>
              <a:t>Care for and respect the school , resources and environment.</a:t>
            </a:r>
          </a:p>
          <a:p>
            <a:pPr marL="285750" indent="-285750">
              <a:buFont typeface="Arial" panose="020B0604020202020204" pitchFamily="34" charset="0"/>
              <a:buChar char="•"/>
            </a:pPr>
            <a:r>
              <a:rPr lang="en-GB" sz="1600" dirty="0"/>
              <a:t>Only bring permitted items to school (no trading cards, mobile phones or smart watches).</a:t>
            </a:r>
          </a:p>
          <a:p>
            <a:pPr marL="285750" indent="-285750">
              <a:buFont typeface="Arial" panose="020B0604020202020204" pitchFamily="34" charset="0"/>
              <a:buChar char="•"/>
            </a:pPr>
            <a:r>
              <a:rPr lang="en-GB" sz="1600" dirty="0"/>
              <a:t>Be a role model for other children and an ambassador of the school when representing Riverside.</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dirty="0"/>
          </a:p>
        </p:txBody>
      </p:sp>
      <p:sp>
        <p:nvSpPr>
          <p:cNvPr id="12" name="TextBox 11">
            <a:extLst>
              <a:ext uri="{FF2B5EF4-FFF2-40B4-BE49-F238E27FC236}">
                <a16:creationId xmlns:a16="http://schemas.microsoft.com/office/drawing/2014/main" id="{96DA85CA-6C35-49C8-BE18-E738BCB21B9F}"/>
              </a:ext>
            </a:extLst>
          </p:cNvPr>
          <p:cNvSpPr txBox="1"/>
          <p:nvPr/>
        </p:nvSpPr>
        <p:spPr>
          <a:xfrm>
            <a:off x="86686" y="6381135"/>
            <a:ext cx="5877882" cy="307777"/>
          </a:xfrm>
          <a:prstGeom prst="rect">
            <a:avLst/>
          </a:prstGeom>
          <a:noFill/>
        </p:spPr>
        <p:txBody>
          <a:bodyPr wrap="square" rtlCol="0">
            <a:spAutoFit/>
          </a:bodyPr>
          <a:lstStyle/>
          <a:p>
            <a:r>
              <a:rPr lang="en-US" sz="1400" dirty="0"/>
              <a:t>Name: ………………..……………. Signature: ………………………………. Date: ………………</a:t>
            </a:r>
            <a:endParaRPr lang="en-GB" sz="1400" dirty="0"/>
          </a:p>
        </p:txBody>
      </p:sp>
    </p:spTree>
    <p:extLst>
      <p:ext uri="{BB962C8B-B14F-4D97-AF65-F5344CB8AC3E}">
        <p14:creationId xmlns:p14="http://schemas.microsoft.com/office/powerpoint/2010/main" val="3550708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309FD8-320F-4775-B5A9-83DF2E170CE8}"/>
              </a:ext>
            </a:extLst>
          </p:cNvPr>
          <p:cNvSpPr/>
          <p:nvPr/>
        </p:nvSpPr>
        <p:spPr>
          <a:xfrm>
            <a:off x="153797" y="79696"/>
            <a:ext cx="5819159" cy="6698610"/>
          </a:xfrm>
          <a:prstGeom prst="rect">
            <a:avLst/>
          </a:pr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Rectangle 2">
            <a:extLst>
              <a:ext uri="{FF2B5EF4-FFF2-40B4-BE49-F238E27FC236}">
                <a16:creationId xmlns:a16="http://schemas.microsoft.com/office/drawing/2014/main" id="{A12D4A4D-82AB-4C35-92E8-850D0C578BFB}"/>
              </a:ext>
            </a:extLst>
          </p:cNvPr>
          <p:cNvSpPr/>
          <p:nvPr/>
        </p:nvSpPr>
        <p:spPr>
          <a:xfrm>
            <a:off x="6182691" y="79695"/>
            <a:ext cx="5819159" cy="6698610"/>
          </a:xfrm>
          <a:prstGeom prst="rect">
            <a:avLst/>
          </a:prstGeom>
          <a:noFill/>
          <a:ln w="28575">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C7F46E76-506B-4809-908A-7F89F45D3506}"/>
              </a:ext>
            </a:extLst>
          </p:cNvPr>
          <p:cNvSpPr txBox="1"/>
          <p:nvPr/>
        </p:nvSpPr>
        <p:spPr>
          <a:xfrm>
            <a:off x="6276368" y="79695"/>
            <a:ext cx="5571684" cy="6555641"/>
          </a:xfrm>
          <a:prstGeom prst="rect">
            <a:avLst/>
          </a:prstGeom>
          <a:noFill/>
        </p:spPr>
        <p:txBody>
          <a:bodyPr wrap="square" rtlCol="0">
            <a:spAutoFit/>
          </a:bodyPr>
          <a:lstStyle/>
          <a:p>
            <a:r>
              <a:rPr lang="en-US" b="1" dirty="0">
                <a:solidFill>
                  <a:srgbClr val="002060"/>
                </a:solidFill>
              </a:rPr>
              <a:t>Parent/</a:t>
            </a:r>
            <a:r>
              <a:rPr lang="en-US" b="1" dirty="0" err="1">
                <a:solidFill>
                  <a:srgbClr val="002060"/>
                </a:solidFill>
              </a:rPr>
              <a:t>Carer’s</a:t>
            </a:r>
            <a:r>
              <a:rPr lang="en-US" b="1" dirty="0">
                <a:solidFill>
                  <a:srgbClr val="002060"/>
                </a:solidFill>
              </a:rPr>
              <a:t> Agreement</a:t>
            </a:r>
          </a:p>
          <a:p>
            <a:r>
              <a:rPr lang="en-US" sz="1600" dirty="0"/>
              <a:t>I/we will:</a:t>
            </a:r>
          </a:p>
          <a:p>
            <a:pPr marL="285750" indent="-285750">
              <a:buFont typeface="Arial" panose="020B0604020202020204" pitchFamily="34" charset="0"/>
              <a:buChar char="•"/>
            </a:pPr>
            <a:r>
              <a:rPr lang="en-GB" sz="1600" dirty="0"/>
              <a:t>Ensure that my child attends school every day when well and is in class by 8:45.</a:t>
            </a:r>
          </a:p>
          <a:p>
            <a:pPr marL="285750" indent="-285750">
              <a:buFont typeface="Arial" panose="020B0604020202020204" pitchFamily="34" charset="0"/>
              <a:buChar char="•"/>
            </a:pPr>
            <a:r>
              <a:rPr lang="en-GB" sz="1600" dirty="0"/>
              <a:t>Collect my child from their class door at 15:15.</a:t>
            </a:r>
          </a:p>
          <a:p>
            <a:pPr marL="285750" indent="-285750">
              <a:buFont typeface="Arial" panose="020B0604020202020204" pitchFamily="34" charset="0"/>
              <a:buChar char="•"/>
            </a:pPr>
            <a:r>
              <a:rPr lang="en-GB" sz="1600" dirty="0"/>
              <a:t>Not send my child to school for 48 hours after an episode of sickness or diarrhoea.</a:t>
            </a:r>
          </a:p>
          <a:p>
            <a:pPr marL="285750" indent="-285750">
              <a:buFont typeface="Arial" panose="020B0604020202020204" pitchFamily="34" charset="0"/>
              <a:buChar char="•"/>
            </a:pPr>
            <a:r>
              <a:rPr lang="en-GB" sz="1600" dirty="0"/>
              <a:t>Inform the school office by 9am if my child is absent.</a:t>
            </a:r>
          </a:p>
          <a:p>
            <a:pPr marL="285750" indent="-285750">
              <a:buFont typeface="Arial" panose="020B0604020202020204" pitchFamily="34" charset="0"/>
              <a:buChar char="•"/>
            </a:pPr>
            <a:r>
              <a:rPr lang="en-GB" sz="1600" dirty="0"/>
              <a:t>Avoid taking my child out of school during term time.</a:t>
            </a:r>
          </a:p>
          <a:p>
            <a:pPr marL="285750" indent="-285750">
              <a:buFont typeface="Arial" panose="020B0604020202020204" pitchFamily="34" charset="0"/>
              <a:buChar char="•"/>
            </a:pPr>
            <a:r>
              <a:rPr lang="en-GB" sz="1600" dirty="0"/>
              <a:t>Make the school aware of any concerns or problems that may affect my child’s work or behaviour.</a:t>
            </a:r>
          </a:p>
          <a:p>
            <a:pPr marL="285750" indent="-285750">
              <a:buFont typeface="Arial" panose="020B0604020202020204" pitchFamily="34" charset="0"/>
              <a:buChar char="•"/>
            </a:pPr>
            <a:r>
              <a:rPr lang="en-GB" sz="1600" dirty="0"/>
              <a:t>Support my child to read at home every day.</a:t>
            </a:r>
          </a:p>
          <a:p>
            <a:pPr marL="285750" indent="-285750">
              <a:buFont typeface="Arial" panose="020B0604020202020204" pitchFamily="34" charset="0"/>
              <a:buChar char="•"/>
            </a:pPr>
            <a:r>
              <a:rPr lang="en-GB" sz="1600" dirty="0"/>
              <a:t>Speak politely and with respect to all on the school grounds. Verbal or physical intimidation and aggression towards adults or children is not permitted. This includes racial, prejudicial or discriminatory language and gestures.</a:t>
            </a:r>
          </a:p>
          <a:p>
            <a:pPr marL="285750" indent="-285750">
              <a:buFont typeface="Arial" panose="020B0604020202020204" pitchFamily="34" charset="0"/>
              <a:buChar char="•"/>
            </a:pPr>
            <a:r>
              <a:rPr lang="en-GB" sz="1600" dirty="0"/>
              <a:t>Ensure that my child wears the correct school uniform every day and that all their uniform is labelled.</a:t>
            </a:r>
          </a:p>
          <a:p>
            <a:pPr marL="285750" indent="-285750">
              <a:buFont typeface="Arial" panose="020B0604020202020204" pitchFamily="34" charset="0"/>
              <a:buChar char="•"/>
            </a:pPr>
            <a:r>
              <a:rPr lang="en-GB" sz="1600" dirty="0"/>
              <a:t>Attend Parent Evening Meetings.</a:t>
            </a:r>
          </a:p>
          <a:p>
            <a:pPr marL="285750" indent="-285750">
              <a:buFont typeface="Arial" panose="020B0604020202020204" pitchFamily="34" charset="0"/>
              <a:buChar char="•"/>
            </a:pPr>
            <a:r>
              <a:rPr lang="en-GB" sz="1600" dirty="0"/>
              <a:t>Support the school’s Behaviour Regulation Policy.</a:t>
            </a:r>
          </a:p>
          <a:p>
            <a:pPr marL="285750" indent="-285750">
              <a:buFont typeface="Arial" panose="020B0604020202020204" pitchFamily="34" charset="0"/>
              <a:buChar char="•"/>
            </a:pPr>
            <a:r>
              <a:rPr lang="en-GB" sz="1600" dirty="0"/>
              <a:t>Not park on Donnington Gardens at drop-off or pick-up times.</a:t>
            </a:r>
          </a:p>
          <a:p>
            <a:pPr marL="285750" indent="-285750">
              <a:buFont typeface="Arial" panose="020B0604020202020204" pitchFamily="34" charset="0"/>
              <a:buChar char="•"/>
            </a:pPr>
            <a:r>
              <a:rPr lang="en-GB" sz="1600" dirty="0"/>
              <a:t>Provide a healthy snack for Key Stage 2 breaktimes.</a:t>
            </a:r>
          </a:p>
          <a:p>
            <a:pPr marL="285750" indent="-285750">
              <a:buFont typeface="Arial" panose="020B0604020202020204" pitchFamily="34" charset="0"/>
              <a:buChar char="•"/>
            </a:pPr>
            <a:r>
              <a:rPr lang="en-GB" sz="1600" dirty="0"/>
              <a:t>Pay for replacement of any equipment or books my child loses or wilfully damages and for any deliberate damage to school property.</a:t>
            </a:r>
            <a:endParaRPr lang="en-GB" dirty="0"/>
          </a:p>
          <a:p>
            <a:pPr marL="285750" indent="-285750">
              <a:buFont typeface="Arial" panose="020B0604020202020204" pitchFamily="34" charset="0"/>
              <a:buChar char="•"/>
            </a:pPr>
            <a:endParaRPr lang="en-GB" dirty="0"/>
          </a:p>
        </p:txBody>
      </p:sp>
      <p:sp>
        <p:nvSpPr>
          <p:cNvPr id="5" name="TextBox 4">
            <a:extLst>
              <a:ext uri="{FF2B5EF4-FFF2-40B4-BE49-F238E27FC236}">
                <a16:creationId xmlns:a16="http://schemas.microsoft.com/office/drawing/2014/main" id="{DA664970-F08A-4B2D-9EE5-5898650C43DB}"/>
              </a:ext>
            </a:extLst>
          </p:cNvPr>
          <p:cNvSpPr txBox="1"/>
          <p:nvPr/>
        </p:nvSpPr>
        <p:spPr>
          <a:xfrm>
            <a:off x="343949" y="79695"/>
            <a:ext cx="5552808" cy="6309420"/>
          </a:xfrm>
          <a:prstGeom prst="rect">
            <a:avLst/>
          </a:prstGeom>
          <a:noFill/>
        </p:spPr>
        <p:txBody>
          <a:bodyPr wrap="square" rtlCol="0">
            <a:spAutoFit/>
          </a:bodyPr>
          <a:lstStyle/>
          <a:p>
            <a:r>
              <a:rPr lang="en-US" b="1" dirty="0">
                <a:solidFill>
                  <a:srgbClr val="002060"/>
                </a:solidFill>
              </a:rPr>
              <a:t>Riverside’s Agreement</a:t>
            </a:r>
          </a:p>
          <a:p>
            <a:r>
              <a:rPr lang="en-US" sz="1600" dirty="0"/>
              <a:t>Riverside will:</a:t>
            </a:r>
          </a:p>
          <a:p>
            <a:pPr marL="285750" indent="-285750">
              <a:buFont typeface="Arial" panose="020B0604020202020204" pitchFamily="34" charset="0"/>
              <a:buChar char="•"/>
            </a:pPr>
            <a:r>
              <a:rPr lang="en-GB" sz="1600" dirty="0"/>
              <a:t>Keep parents informed of significant matters concerning their child’s work, health, well being and behaviour.</a:t>
            </a:r>
          </a:p>
          <a:p>
            <a:pPr marL="285750" indent="-285750">
              <a:buFont typeface="Arial" panose="020B0604020202020204" pitchFamily="34" charset="0"/>
              <a:buChar char="•"/>
            </a:pPr>
            <a:r>
              <a:rPr lang="en-GB" sz="1600" dirty="0"/>
              <a:t>Care for children’s safety – including online safety – and happiness and listen to any concerns in a professional and supportive manner.</a:t>
            </a:r>
          </a:p>
          <a:p>
            <a:pPr marL="285750" indent="-285750">
              <a:buFont typeface="Arial" panose="020B0604020202020204" pitchFamily="34" charset="0"/>
              <a:buChar char="•"/>
            </a:pPr>
            <a:r>
              <a:rPr lang="en-GB" sz="1600" dirty="0"/>
              <a:t>Deliver a high standard of teaching, recognising the needs and ability of every child.</a:t>
            </a:r>
          </a:p>
          <a:p>
            <a:pPr marL="285750" indent="-285750">
              <a:buFont typeface="Arial" panose="020B0604020202020204" pitchFamily="34" charset="0"/>
              <a:buChar char="•"/>
            </a:pPr>
            <a:r>
              <a:rPr lang="en-GB" sz="1600" dirty="0"/>
              <a:t>Provide a broad, balanced curriculum in a safe and positive learning environment.</a:t>
            </a:r>
          </a:p>
          <a:p>
            <a:pPr marL="285750" indent="-285750">
              <a:buFont typeface="Arial" panose="020B0604020202020204" pitchFamily="34" charset="0"/>
              <a:buChar char="•"/>
            </a:pPr>
            <a:r>
              <a:rPr lang="en-GB" sz="1600" dirty="0"/>
              <a:t>Provide clear information to parents regarding their child’s progress, attainment and social development.</a:t>
            </a:r>
          </a:p>
          <a:p>
            <a:pPr marL="285750" indent="-285750">
              <a:buFont typeface="Arial" panose="020B0604020202020204" pitchFamily="34" charset="0"/>
              <a:buChar char="•"/>
            </a:pPr>
            <a:r>
              <a:rPr lang="en-GB" sz="1600" dirty="0"/>
              <a:t>Deal with any parental concerns in a timely manner and in line with the school’s Complaints Policy.</a:t>
            </a:r>
          </a:p>
          <a:p>
            <a:pPr marL="285750" indent="-285750">
              <a:buFont typeface="Arial" panose="020B0604020202020204" pitchFamily="34" charset="0"/>
              <a:buChar char="•"/>
            </a:pPr>
            <a:r>
              <a:rPr lang="en-GB" sz="1600" dirty="0"/>
              <a:t>Set high expectations for standards of: work, learning, relationships and behaviour in line with our policies.</a:t>
            </a:r>
          </a:p>
          <a:p>
            <a:pPr marL="285750" indent="-285750">
              <a:buFont typeface="Arial" panose="020B0604020202020204" pitchFamily="34" charset="0"/>
              <a:buChar char="•"/>
            </a:pPr>
            <a:r>
              <a:rPr lang="en-GB" sz="1600" dirty="0"/>
              <a:t>Provide a caring environment with opportunities to deepen understanding of other faiths and cultures.</a:t>
            </a:r>
          </a:p>
          <a:p>
            <a:pPr marL="285750" indent="-285750">
              <a:buFont typeface="Arial" panose="020B0604020202020204" pitchFamily="34" charset="0"/>
              <a:buChar char="•"/>
            </a:pPr>
            <a:r>
              <a:rPr lang="en-GB" sz="1600" dirty="0"/>
              <a:t>Provide reasonable opportunities for parents to meet with staff, both formally and informally, at mutually convenient times.</a:t>
            </a:r>
          </a:p>
          <a:p>
            <a:pPr marL="285750" indent="-285750">
              <a:buFont typeface="Arial" panose="020B0604020202020204" pitchFamily="34" charset="0"/>
              <a:buChar char="•"/>
            </a:pPr>
            <a:r>
              <a:rPr lang="en-GB" sz="1600" dirty="0"/>
              <a:t>Develop children’s awareness and understanding of our local community and of national and international issues.</a:t>
            </a:r>
          </a:p>
          <a:p>
            <a:endParaRPr lang="en-GB" dirty="0"/>
          </a:p>
        </p:txBody>
      </p:sp>
      <p:sp>
        <p:nvSpPr>
          <p:cNvPr id="6" name="TextBox 5">
            <a:extLst>
              <a:ext uri="{FF2B5EF4-FFF2-40B4-BE49-F238E27FC236}">
                <a16:creationId xmlns:a16="http://schemas.microsoft.com/office/drawing/2014/main" id="{1AA58065-8B98-4992-84A2-DC140E69104F}"/>
              </a:ext>
            </a:extLst>
          </p:cNvPr>
          <p:cNvSpPr txBox="1"/>
          <p:nvPr/>
        </p:nvSpPr>
        <p:spPr>
          <a:xfrm>
            <a:off x="6219043" y="6399043"/>
            <a:ext cx="5877882" cy="307777"/>
          </a:xfrm>
          <a:prstGeom prst="rect">
            <a:avLst/>
          </a:prstGeom>
          <a:noFill/>
        </p:spPr>
        <p:txBody>
          <a:bodyPr wrap="square" rtlCol="0">
            <a:spAutoFit/>
          </a:bodyPr>
          <a:lstStyle/>
          <a:p>
            <a:r>
              <a:rPr lang="en-US" sz="1400" dirty="0"/>
              <a:t>Name: ………………..……………. Signature: ………………………………. Date: ………………</a:t>
            </a:r>
            <a:endParaRPr lang="en-GB" sz="1400" dirty="0"/>
          </a:p>
        </p:txBody>
      </p:sp>
      <p:sp>
        <p:nvSpPr>
          <p:cNvPr id="7" name="TextBox 6">
            <a:extLst>
              <a:ext uri="{FF2B5EF4-FFF2-40B4-BE49-F238E27FC236}">
                <a16:creationId xmlns:a16="http://schemas.microsoft.com/office/drawing/2014/main" id="{618AC9C8-37BA-4E17-9403-F7BDC8B19D2B}"/>
              </a:ext>
            </a:extLst>
          </p:cNvPr>
          <p:cNvSpPr txBox="1"/>
          <p:nvPr/>
        </p:nvSpPr>
        <p:spPr>
          <a:xfrm>
            <a:off x="343949" y="6029711"/>
            <a:ext cx="5552808" cy="523220"/>
          </a:xfrm>
          <a:prstGeom prst="rect">
            <a:avLst/>
          </a:prstGeom>
          <a:noFill/>
        </p:spPr>
        <p:txBody>
          <a:bodyPr wrap="square" rtlCol="0">
            <a:spAutoFit/>
          </a:bodyPr>
          <a:lstStyle/>
          <a:p>
            <a:r>
              <a:rPr lang="en-US" sz="1400" dirty="0"/>
              <a:t>On behalf of Riverside Primary School and Nursery, I agree to the above.  </a:t>
            </a:r>
          </a:p>
          <a:p>
            <a:r>
              <a:rPr lang="en-US" sz="1400" dirty="0" err="1"/>
              <a:t>Mr</a:t>
            </a:r>
            <a:r>
              <a:rPr lang="en-US" sz="1400" dirty="0"/>
              <a:t> Daniels                                                                                    September 2025</a:t>
            </a:r>
            <a:endParaRPr lang="en-GB" sz="1400" dirty="0"/>
          </a:p>
        </p:txBody>
      </p:sp>
      <p:pic>
        <p:nvPicPr>
          <p:cNvPr id="9" name="Picture 8">
            <a:extLst>
              <a:ext uri="{FF2B5EF4-FFF2-40B4-BE49-F238E27FC236}">
                <a16:creationId xmlns:a16="http://schemas.microsoft.com/office/drawing/2014/main" id="{5D66DC6A-F1B0-4C6B-ABF6-A11FB382F3DB}"/>
              </a:ext>
            </a:extLst>
          </p:cNvPr>
          <p:cNvPicPr>
            <a:picLocks noChangeAspect="1"/>
          </p:cNvPicPr>
          <p:nvPr/>
        </p:nvPicPr>
        <p:blipFill>
          <a:blip r:embed="rId2"/>
          <a:stretch>
            <a:fillRect/>
          </a:stretch>
        </p:blipFill>
        <p:spPr>
          <a:xfrm>
            <a:off x="2445216" y="6264809"/>
            <a:ext cx="1061381" cy="436062"/>
          </a:xfrm>
          <a:prstGeom prst="rect">
            <a:avLst/>
          </a:prstGeom>
        </p:spPr>
      </p:pic>
    </p:spTree>
    <p:extLst>
      <p:ext uri="{BB962C8B-B14F-4D97-AF65-F5344CB8AC3E}">
        <p14:creationId xmlns:p14="http://schemas.microsoft.com/office/powerpoint/2010/main" val="34623017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740</TotalTime>
  <Words>611</Words>
  <Application>Microsoft Office PowerPoint</Application>
  <PresentationFormat>Widescreen</PresentationFormat>
  <Paragraphs>55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Richard Daniels</dc:creator>
  <cp:lastModifiedBy>Kerrie Gowing</cp:lastModifiedBy>
  <cp:revision>16</cp:revision>
  <cp:lastPrinted>2025-09-22T13:09:30Z</cp:lastPrinted>
  <dcterms:created xsi:type="dcterms:W3CDTF">2025-09-10T10:53:19Z</dcterms:created>
  <dcterms:modified xsi:type="dcterms:W3CDTF">2026-06-16T14:11:14Z</dcterms:modified>
</cp:coreProperties>
</file>