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16E81DD-1CB8-4D5C-AB71-11A169262070}">
  <a:tblStyle styleId="{216E81DD-1CB8-4D5C-AB71-11A169262070}"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f058604ac2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f058604ac2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GIRLS:</a:t>
            </a:r>
            <a:endParaRPr/>
          </a:p>
          <a:p>
            <a:pPr indent="0" lvl="0" marL="0" rtl="0" algn="l">
              <a:spcBef>
                <a:spcPts val="0"/>
              </a:spcBef>
              <a:spcAft>
                <a:spcPts val="0"/>
              </a:spcAft>
              <a:buNone/>
            </a:pPr>
            <a:r>
              <a:rPr lang="en"/>
              <a:t>Navy cardigan with school logo*</a:t>
            </a:r>
            <a:endParaRPr/>
          </a:p>
          <a:p>
            <a:pPr indent="0" lvl="0" marL="0" rtl="0" algn="l">
              <a:spcBef>
                <a:spcPts val="0"/>
              </a:spcBef>
              <a:spcAft>
                <a:spcPts val="0"/>
              </a:spcAft>
              <a:buNone/>
            </a:pPr>
            <a:r>
              <a:rPr lang="en"/>
              <a:t>White shirt</a:t>
            </a:r>
            <a:endParaRPr/>
          </a:p>
          <a:p>
            <a:pPr indent="0" lvl="0" marL="0" rtl="0" algn="l">
              <a:spcBef>
                <a:spcPts val="0"/>
              </a:spcBef>
              <a:spcAft>
                <a:spcPts val="0"/>
              </a:spcAft>
              <a:buNone/>
            </a:pPr>
            <a:r>
              <a:rPr lang="en"/>
              <a:t>Navy/red tie*</a:t>
            </a:r>
            <a:endParaRPr/>
          </a:p>
          <a:p>
            <a:pPr indent="0" lvl="0" marL="0" rtl="0" algn="l">
              <a:spcBef>
                <a:spcPts val="0"/>
              </a:spcBef>
              <a:spcAft>
                <a:spcPts val="0"/>
              </a:spcAft>
              <a:buNone/>
            </a:pPr>
            <a:r>
              <a:rPr lang="en"/>
              <a:t>Grey skirt or trousers </a:t>
            </a:r>
            <a:endParaRPr/>
          </a:p>
          <a:p>
            <a:pPr indent="0" lvl="0" marL="0" rtl="0" algn="l">
              <a:spcBef>
                <a:spcPts val="0"/>
              </a:spcBef>
              <a:spcAft>
                <a:spcPts val="0"/>
              </a:spcAft>
              <a:buNone/>
            </a:pPr>
            <a:r>
              <a:rPr lang="en"/>
              <a:t>Plain black shoes (no heels)</a:t>
            </a:r>
            <a:endParaRPr/>
          </a:p>
          <a:p>
            <a:pPr indent="0" lvl="0" marL="0" rtl="0" algn="l">
              <a:spcBef>
                <a:spcPts val="0"/>
              </a:spcBef>
              <a:spcAft>
                <a:spcPts val="0"/>
              </a:spcAft>
              <a:buNone/>
            </a:pPr>
            <a:r>
              <a:rPr lang="en"/>
              <a:t>Summer dress</a:t>
            </a:r>
            <a:endParaRPr/>
          </a:p>
          <a:p>
            <a:pPr indent="0" lvl="0" marL="0" rtl="0" algn="l">
              <a:spcBef>
                <a:spcPts val="0"/>
              </a:spcBef>
              <a:spcAft>
                <a:spcPts val="0"/>
              </a:spcAft>
              <a:buNone/>
            </a:pPr>
            <a:r>
              <a:rPr lang="en"/>
              <a:t>If headscarf is worn then it must be white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BOYS:</a:t>
            </a:r>
            <a:endParaRPr/>
          </a:p>
          <a:p>
            <a:pPr indent="0" lvl="0" marL="0" rtl="0" algn="l">
              <a:spcBef>
                <a:spcPts val="0"/>
              </a:spcBef>
              <a:spcAft>
                <a:spcPts val="0"/>
              </a:spcAft>
              <a:buNone/>
            </a:pPr>
            <a:r>
              <a:rPr lang="en"/>
              <a:t>Navy jumper with school logo*</a:t>
            </a:r>
            <a:endParaRPr/>
          </a:p>
          <a:p>
            <a:pPr indent="0" lvl="0" marL="0" rtl="0" algn="l">
              <a:spcBef>
                <a:spcPts val="0"/>
              </a:spcBef>
              <a:spcAft>
                <a:spcPts val="0"/>
              </a:spcAft>
              <a:buNone/>
            </a:pPr>
            <a:r>
              <a:rPr lang="en"/>
              <a:t>White shirt</a:t>
            </a:r>
            <a:endParaRPr/>
          </a:p>
          <a:p>
            <a:pPr indent="0" lvl="0" marL="0" rtl="0" algn="l">
              <a:spcBef>
                <a:spcPts val="0"/>
              </a:spcBef>
              <a:spcAft>
                <a:spcPts val="0"/>
              </a:spcAft>
              <a:buNone/>
            </a:pPr>
            <a:r>
              <a:rPr lang="en"/>
              <a:t>Navy/red tie*</a:t>
            </a:r>
            <a:endParaRPr/>
          </a:p>
          <a:p>
            <a:pPr indent="0" lvl="0" marL="0" rtl="0" algn="l">
              <a:spcBef>
                <a:spcPts val="0"/>
              </a:spcBef>
              <a:spcAft>
                <a:spcPts val="0"/>
              </a:spcAft>
              <a:buNone/>
            </a:pPr>
            <a:r>
              <a:rPr lang="en"/>
              <a:t>Grey trousers/shorts </a:t>
            </a:r>
            <a:endParaRPr/>
          </a:p>
          <a:p>
            <a:pPr indent="0" lvl="0" marL="0" rtl="0" algn="l">
              <a:spcBef>
                <a:spcPts val="0"/>
              </a:spcBef>
              <a:spcAft>
                <a:spcPts val="0"/>
              </a:spcAft>
              <a:buNone/>
            </a:pPr>
            <a:r>
              <a:rPr lang="en"/>
              <a:t>Plain black shoes (no trainers)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f058604ac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f058604ac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f04609de68_0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 name="Google Shape;123;gf04609de68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2fe0e21fb6c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2fe0e21fb6c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f04609de68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f04609de68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f04609de68_0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f04609de68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2fe9b023b02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2fe9b023b02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2fe9b023b0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2fe9b023b0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2fe0e21fb6c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2fe0e21fb6c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g2ff3f76a7a9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 name="Google Shape;291;g2ff3f76a7a9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f04609de68_0_2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9" name="Google Shape;309;gf04609de68_0_2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2fe0e21fb6c_3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2fe0e21fb6c_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f04609de68_0_1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1" name="Google Shape;341;gf04609de68_0_1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5.png"/><Relationship Id="rId6" Type="http://schemas.openxmlformats.org/officeDocument/2006/relationships/image" Target="../media/image3.png"/><Relationship Id="rId7" Type="http://schemas.openxmlformats.org/officeDocument/2006/relationships/image" Target="../media/image2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15.png"/><Relationship Id="rId5" Type="http://schemas.openxmlformats.org/officeDocument/2006/relationships/image" Target="../media/image4.png"/><Relationship Id="rId6" Type="http://schemas.openxmlformats.org/officeDocument/2006/relationships/image" Target="../media/image1.png"/><Relationship Id="rId7"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11.png"/><Relationship Id="rId5" Type="http://schemas.openxmlformats.org/officeDocument/2006/relationships/image" Target="../media/image12.png"/><Relationship Id="rId6" Type="http://schemas.openxmlformats.org/officeDocument/2006/relationships/image" Target="../media/image25.png"/><Relationship Id="rId7" Type="http://schemas.openxmlformats.org/officeDocument/2006/relationships/image" Target="../media/image13.png"/><Relationship Id="rId8" Type="http://schemas.openxmlformats.org/officeDocument/2006/relationships/image" Target="../media/image2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7.png"/><Relationship Id="rId4" Type="http://schemas.openxmlformats.org/officeDocument/2006/relationships/hyperlink" Target="https://ttrockstars.com/" TargetMode="External"/><Relationship Id="rId5" Type="http://schemas.openxmlformats.org/officeDocument/2006/relationships/image" Target="../media/image2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7.png"/><Relationship Id="rId4" Type="http://schemas.openxmlformats.org/officeDocument/2006/relationships/image" Target="../media/image20.png"/><Relationship Id="rId5" Type="http://schemas.openxmlformats.org/officeDocument/2006/relationships/image" Target="../media/image23.png"/><Relationship Id="rId6"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19.png"/><Relationship Id="rId5" Type="http://schemas.openxmlformats.org/officeDocument/2006/relationships/image" Target="../media/image22.png"/><Relationship Id="rId6" Type="http://schemas.openxmlformats.org/officeDocument/2006/relationships/hyperlink" Target="https://www.riversideprimaryschool.org.uk/class-pages/" TargetMode="External"/><Relationship Id="rId7"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53" name="Shape 53"/>
        <p:cNvGrpSpPr/>
        <p:nvPr/>
      </p:nvGrpSpPr>
      <p:grpSpPr>
        <a:xfrm>
          <a:off x="0" y="0"/>
          <a:ext cx="0" cy="0"/>
          <a:chOff x="0" y="0"/>
          <a:chExt cx="0" cy="0"/>
        </a:xfrm>
      </p:grpSpPr>
      <p:sp>
        <p:nvSpPr>
          <p:cNvPr id="54" name="Google Shape;54;p13"/>
          <p:cNvSpPr/>
          <p:nvPr/>
        </p:nvSpPr>
        <p:spPr>
          <a:xfrm>
            <a:off x="103600" y="1696375"/>
            <a:ext cx="35610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3"/>
          <p:cNvSpPr/>
          <p:nvPr/>
        </p:nvSpPr>
        <p:spPr>
          <a:xfrm>
            <a:off x="177419" y="1746657"/>
            <a:ext cx="3419700" cy="3267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13"/>
          <p:cNvSpPr/>
          <p:nvPr/>
        </p:nvSpPr>
        <p:spPr>
          <a:xfrm>
            <a:off x="232768" y="1791896"/>
            <a:ext cx="3302700" cy="31821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13"/>
          <p:cNvSpPr/>
          <p:nvPr/>
        </p:nvSpPr>
        <p:spPr>
          <a:xfrm>
            <a:off x="306567" y="1837134"/>
            <a:ext cx="3161400" cy="3081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58" name="Google Shape;58;p13"/>
          <p:cNvPicPr preferRelativeResize="0"/>
          <p:nvPr/>
        </p:nvPicPr>
        <p:blipFill>
          <a:blip r:embed="rId3">
            <a:alphaModFix/>
          </a:blip>
          <a:stretch>
            <a:fillRect/>
          </a:stretch>
        </p:blipFill>
        <p:spPr>
          <a:xfrm>
            <a:off x="1315860" y="1962067"/>
            <a:ext cx="1136500" cy="905603"/>
          </a:xfrm>
          <a:prstGeom prst="rect">
            <a:avLst/>
          </a:prstGeom>
          <a:noFill/>
          <a:ln>
            <a:noFill/>
          </a:ln>
        </p:spPr>
      </p:pic>
      <p:sp>
        <p:nvSpPr>
          <p:cNvPr id="59" name="Google Shape;59;p13"/>
          <p:cNvSpPr txBox="1"/>
          <p:nvPr/>
        </p:nvSpPr>
        <p:spPr>
          <a:xfrm>
            <a:off x="337316" y="2827458"/>
            <a:ext cx="3130800" cy="1840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000">
                <a:solidFill>
                  <a:srgbClr val="073382"/>
                </a:solidFill>
              </a:rPr>
              <a:t>Pear</a:t>
            </a:r>
            <a:endParaRPr b="1" sz="3000">
              <a:solidFill>
                <a:srgbClr val="073382"/>
              </a:solidFill>
            </a:endParaRPr>
          </a:p>
          <a:p>
            <a:pPr indent="0" lvl="0" marL="0" rtl="0" algn="ctr">
              <a:spcBef>
                <a:spcPts val="0"/>
              </a:spcBef>
              <a:spcAft>
                <a:spcPts val="0"/>
              </a:spcAft>
              <a:buNone/>
            </a:pPr>
            <a:r>
              <a:rPr b="1" lang="en" sz="1700">
                <a:solidFill>
                  <a:srgbClr val="073382"/>
                </a:solidFill>
              </a:rPr>
              <a:t>pearclass@riversideprimaryschool.org.uk</a:t>
            </a:r>
            <a:endParaRPr b="1" sz="1700">
              <a:solidFill>
                <a:srgbClr val="073382"/>
              </a:solidFill>
            </a:endParaRPr>
          </a:p>
          <a:p>
            <a:pPr indent="0" lvl="0" marL="0" rtl="0" algn="ctr">
              <a:spcBef>
                <a:spcPts val="0"/>
              </a:spcBef>
              <a:spcAft>
                <a:spcPts val="0"/>
              </a:spcAft>
              <a:buClr>
                <a:schemeClr val="dk1"/>
              </a:buClr>
              <a:buSzPts val="1100"/>
              <a:buFont typeface="Arial"/>
              <a:buNone/>
            </a:pPr>
            <a:r>
              <a:rPr b="1" lang="en" sz="3000">
                <a:solidFill>
                  <a:srgbClr val="073382"/>
                </a:solidFill>
              </a:rPr>
              <a:t>Poplar</a:t>
            </a:r>
            <a:endParaRPr b="1" sz="3000">
              <a:solidFill>
                <a:srgbClr val="073382"/>
              </a:solidFill>
            </a:endParaRPr>
          </a:p>
          <a:p>
            <a:pPr indent="0" lvl="0" marL="0" rtl="0" algn="ctr">
              <a:spcBef>
                <a:spcPts val="0"/>
              </a:spcBef>
              <a:spcAft>
                <a:spcPts val="0"/>
              </a:spcAft>
              <a:buClr>
                <a:schemeClr val="dk1"/>
              </a:buClr>
              <a:buSzPts val="1100"/>
              <a:buFont typeface="Arial"/>
              <a:buNone/>
            </a:pPr>
            <a:r>
              <a:rPr b="1" lang="en" sz="1700">
                <a:solidFill>
                  <a:srgbClr val="073382"/>
                </a:solidFill>
              </a:rPr>
              <a:t>pearclass@riversideprimaryschool.org.uk</a:t>
            </a:r>
            <a:endParaRPr b="1" sz="1700">
              <a:solidFill>
                <a:srgbClr val="073382"/>
              </a:solidFill>
            </a:endParaRPr>
          </a:p>
          <a:p>
            <a:pPr indent="0" lvl="0" marL="0" rtl="0" algn="ctr">
              <a:spcBef>
                <a:spcPts val="0"/>
              </a:spcBef>
              <a:spcAft>
                <a:spcPts val="0"/>
              </a:spcAft>
              <a:buNone/>
            </a:pPr>
            <a:r>
              <a:t/>
            </a:r>
            <a:endParaRPr b="1" sz="900">
              <a:solidFill>
                <a:srgbClr val="073382"/>
              </a:solidFill>
            </a:endParaRPr>
          </a:p>
        </p:txBody>
      </p:sp>
      <p:sp>
        <p:nvSpPr>
          <p:cNvPr id="60" name="Google Shape;60;p13"/>
          <p:cNvSpPr/>
          <p:nvPr/>
        </p:nvSpPr>
        <p:spPr>
          <a:xfrm>
            <a:off x="3844475" y="1696375"/>
            <a:ext cx="5061600" cy="3373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3"/>
          <p:cNvSpPr/>
          <p:nvPr/>
        </p:nvSpPr>
        <p:spPr>
          <a:xfrm>
            <a:off x="3949400" y="1746657"/>
            <a:ext cx="4860600" cy="3267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3"/>
          <p:cNvSpPr/>
          <p:nvPr/>
        </p:nvSpPr>
        <p:spPr>
          <a:xfrm>
            <a:off x="4028071" y="1791896"/>
            <a:ext cx="4694400" cy="31821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13"/>
          <p:cNvSpPr/>
          <p:nvPr/>
        </p:nvSpPr>
        <p:spPr>
          <a:xfrm>
            <a:off x="4132966" y="1837134"/>
            <a:ext cx="4493400" cy="3081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64" name="Google Shape;64;p13"/>
          <p:cNvPicPr preferRelativeResize="0"/>
          <p:nvPr/>
        </p:nvPicPr>
        <p:blipFill>
          <a:blip r:embed="rId3">
            <a:alphaModFix/>
          </a:blip>
          <a:stretch>
            <a:fillRect/>
          </a:stretch>
        </p:blipFill>
        <p:spPr>
          <a:xfrm>
            <a:off x="103594" y="113630"/>
            <a:ext cx="1795275" cy="1430525"/>
          </a:xfrm>
          <a:prstGeom prst="rect">
            <a:avLst/>
          </a:prstGeom>
          <a:noFill/>
          <a:ln cap="flat" cmpd="sng" w="28575">
            <a:solidFill>
              <a:srgbClr val="073382"/>
            </a:solidFill>
            <a:prstDash val="solid"/>
            <a:round/>
            <a:headEnd len="sm" w="sm" type="none"/>
            <a:tailEnd len="sm" w="sm" type="none"/>
          </a:ln>
        </p:spPr>
      </p:pic>
      <p:sp>
        <p:nvSpPr>
          <p:cNvPr id="65" name="Google Shape;65;p13"/>
          <p:cNvSpPr/>
          <p:nvPr/>
        </p:nvSpPr>
        <p:spPr>
          <a:xfrm>
            <a:off x="2041200" y="113625"/>
            <a:ext cx="6864900" cy="1430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13"/>
          <p:cNvSpPr/>
          <p:nvPr/>
        </p:nvSpPr>
        <p:spPr>
          <a:xfrm>
            <a:off x="2183504" y="134949"/>
            <a:ext cx="6592200" cy="1385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13"/>
          <p:cNvSpPr/>
          <p:nvPr/>
        </p:nvSpPr>
        <p:spPr>
          <a:xfrm>
            <a:off x="2290202" y="154134"/>
            <a:ext cx="6366900" cy="1349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3"/>
          <p:cNvSpPr/>
          <p:nvPr/>
        </p:nvSpPr>
        <p:spPr>
          <a:xfrm>
            <a:off x="2432466" y="173319"/>
            <a:ext cx="6094200" cy="1306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13"/>
          <p:cNvSpPr txBox="1"/>
          <p:nvPr/>
        </p:nvSpPr>
        <p:spPr>
          <a:xfrm>
            <a:off x="2501075" y="217475"/>
            <a:ext cx="5861400" cy="119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600">
                <a:solidFill>
                  <a:srgbClr val="073382"/>
                </a:solidFill>
              </a:rPr>
              <a:t>Riverside Parents Information Meeting</a:t>
            </a:r>
            <a:endParaRPr b="1" sz="3600">
              <a:solidFill>
                <a:srgbClr val="073382"/>
              </a:solidFill>
            </a:endParaRPr>
          </a:p>
        </p:txBody>
      </p:sp>
      <p:pic>
        <p:nvPicPr>
          <p:cNvPr id="70" name="Google Shape;70;p13"/>
          <p:cNvPicPr preferRelativeResize="0"/>
          <p:nvPr/>
        </p:nvPicPr>
        <p:blipFill>
          <a:blip r:embed="rId4">
            <a:alphaModFix/>
          </a:blip>
          <a:stretch>
            <a:fillRect/>
          </a:stretch>
        </p:blipFill>
        <p:spPr>
          <a:xfrm>
            <a:off x="4963300" y="1919299"/>
            <a:ext cx="1032596" cy="1430400"/>
          </a:xfrm>
          <a:prstGeom prst="rect">
            <a:avLst/>
          </a:prstGeom>
          <a:solidFill>
            <a:srgbClr val="FFFFFF"/>
          </a:solidFill>
          <a:ln cap="flat" cmpd="sng" w="9525">
            <a:solidFill>
              <a:srgbClr val="000000"/>
            </a:solidFill>
            <a:prstDash val="solid"/>
            <a:round/>
            <a:headEnd len="sm" w="sm" type="none"/>
            <a:tailEnd len="sm" w="sm" type="none"/>
          </a:ln>
        </p:spPr>
      </p:pic>
      <p:pic>
        <p:nvPicPr>
          <p:cNvPr id="71" name="Google Shape;71;p13"/>
          <p:cNvPicPr preferRelativeResize="0"/>
          <p:nvPr/>
        </p:nvPicPr>
        <p:blipFill>
          <a:blip r:embed="rId5">
            <a:alphaModFix/>
          </a:blip>
          <a:stretch>
            <a:fillRect/>
          </a:stretch>
        </p:blipFill>
        <p:spPr>
          <a:xfrm>
            <a:off x="4957350" y="3402066"/>
            <a:ext cx="1032600" cy="1426734"/>
          </a:xfrm>
          <a:prstGeom prst="rect">
            <a:avLst/>
          </a:prstGeom>
          <a:solidFill>
            <a:srgbClr val="FFFFFF"/>
          </a:solidFill>
          <a:ln cap="flat" cmpd="sng" w="9525">
            <a:solidFill>
              <a:srgbClr val="000000"/>
            </a:solidFill>
            <a:prstDash val="solid"/>
            <a:round/>
            <a:headEnd len="sm" w="sm" type="none"/>
            <a:tailEnd len="sm" w="sm" type="none"/>
          </a:ln>
        </p:spPr>
      </p:pic>
      <p:pic>
        <p:nvPicPr>
          <p:cNvPr id="72" name="Google Shape;72;p13"/>
          <p:cNvPicPr preferRelativeResize="0"/>
          <p:nvPr/>
        </p:nvPicPr>
        <p:blipFill>
          <a:blip r:embed="rId6">
            <a:alphaModFix/>
          </a:blip>
          <a:stretch>
            <a:fillRect/>
          </a:stretch>
        </p:blipFill>
        <p:spPr>
          <a:xfrm>
            <a:off x="6300125" y="3402075"/>
            <a:ext cx="1032600" cy="1429747"/>
          </a:xfrm>
          <a:prstGeom prst="rect">
            <a:avLst/>
          </a:prstGeom>
          <a:solidFill>
            <a:srgbClr val="FFFFFF"/>
          </a:solidFill>
          <a:ln cap="flat" cmpd="sng" w="9525">
            <a:solidFill>
              <a:srgbClr val="000000"/>
            </a:solidFill>
            <a:prstDash val="solid"/>
            <a:round/>
            <a:headEnd len="sm" w="sm" type="none"/>
            <a:tailEnd len="sm" w="sm" type="none"/>
          </a:ln>
        </p:spPr>
      </p:pic>
      <p:pic>
        <p:nvPicPr>
          <p:cNvPr id="73" name="Google Shape;73;p13"/>
          <p:cNvPicPr preferRelativeResize="0"/>
          <p:nvPr/>
        </p:nvPicPr>
        <p:blipFill>
          <a:blip r:embed="rId7">
            <a:alphaModFix/>
          </a:blip>
          <a:stretch>
            <a:fillRect/>
          </a:stretch>
        </p:blipFill>
        <p:spPr>
          <a:xfrm>
            <a:off x="6248175" y="1969700"/>
            <a:ext cx="1136501" cy="132960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77" name="Shape 77"/>
        <p:cNvGrpSpPr/>
        <p:nvPr/>
      </p:nvGrpSpPr>
      <p:grpSpPr>
        <a:xfrm>
          <a:off x="0" y="0"/>
          <a:ext cx="0" cy="0"/>
          <a:chOff x="0" y="0"/>
          <a:chExt cx="0" cy="0"/>
        </a:xfrm>
      </p:grpSpPr>
      <p:grpSp>
        <p:nvGrpSpPr>
          <p:cNvPr id="78" name="Google Shape;78;p14"/>
          <p:cNvGrpSpPr/>
          <p:nvPr/>
        </p:nvGrpSpPr>
        <p:grpSpPr>
          <a:xfrm>
            <a:off x="273325" y="1211050"/>
            <a:ext cx="3582900" cy="3819000"/>
            <a:chOff x="103600" y="1250525"/>
            <a:chExt cx="3582900" cy="3819000"/>
          </a:xfrm>
        </p:grpSpPr>
        <p:sp>
          <p:nvSpPr>
            <p:cNvPr id="79" name="Google Shape;79;p14"/>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4"/>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4"/>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4"/>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C:\Users\Teacher\Documents\Assistant Head\riverside logo.bmp" id="83" name="Google Shape;83;p14"/>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84" name="Google Shape;84;p14"/>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14"/>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4"/>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4"/>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4"/>
          <p:cNvSpPr txBox="1"/>
          <p:nvPr/>
        </p:nvSpPr>
        <p:spPr>
          <a:xfrm>
            <a:off x="1643450" y="192075"/>
            <a:ext cx="6989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Uniform and Lunchboxes</a:t>
            </a:r>
            <a:endParaRPr b="1" sz="3700">
              <a:solidFill>
                <a:srgbClr val="073382"/>
              </a:solidFill>
            </a:endParaRPr>
          </a:p>
        </p:txBody>
      </p:sp>
      <p:grpSp>
        <p:nvGrpSpPr>
          <p:cNvPr id="89" name="Google Shape;89;p14"/>
          <p:cNvGrpSpPr/>
          <p:nvPr/>
        </p:nvGrpSpPr>
        <p:grpSpPr>
          <a:xfrm>
            <a:off x="4280101" y="1211050"/>
            <a:ext cx="4722979" cy="3819000"/>
            <a:chOff x="103600" y="1250525"/>
            <a:chExt cx="3582900" cy="3819000"/>
          </a:xfrm>
        </p:grpSpPr>
        <p:sp>
          <p:nvSpPr>
            <p:cNvPr id="90" name="Google Shape;90;p14"/>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4"/>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4"/>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14"/>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94" name="Google Shape;94;p14"/>
          <p:cNvPicPr preferRelativeResize="0"/>
          <p:nvPr/>
        </p:nvPicPr>
        <p:blipFill>
          <a:blip r:embed="rId4">
            <a:alphaModFix/>
          </a:blip>
          <a:stretch>
            <a:fillRect/>
          </a:stretch>
        </p:blipFill>
        <p:spPr>
          <a:xfrm>
            <a:off x="5014675" y="1488400"/>
            <a:ext cx="1026649" cy="1437174"/>
          </a:xfrm>
          <a:prstGeom prst="rect">
            <a:avLst/>
          </a:prstGeom>
          <a:noFill/>
          <a:ln>
            <a:noFill/>
          </a:ln>
        </p:spPr>
      </p:pic>
      <p:sp>
        <p:nvSpPr>
          <p:cNvPr id="95" name="Google Shape;95;p14"/>
          <p:cNvSpPr txBox="1"/>
          <p:nvPr/>
        </p:nvSpPr>
        <p:spPr>
          <a:xfrm>
            <a:off x="6041325" y="1440450"/>
            <a:ext cx="2249400" cy="1877700"/>
          </a:xfrm>
          <a:prstGeom prst="rect">
            <a:avLst/>
          </a:prstGeom>
          <a:noFill/>
          <a:ln cap="flat" cmpd="sng" w="38100">
            <a:solidFill>
              <a:srgbClr val="073382"/>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lang="en" sz="1100">
                <a:solidFill>
                  <a:srgbClr val="073382"/>
                </a:solidFill>
              </a:rPr>
              <a:t>Sandwich</a:t>
            </a:r>
            <a:endParaRPr sz="1100">
              <a:solidFill>
                <a:srgbClr val="073382"/>
              </a:solidFill>
            </a:endParaRPr>
          </a:p>
          <a:p>
            <a:pPr indent="0" lvl="0" marL="0" rtl="0" algn="ctr">
              <a:spcBef>
                <a:spcPts val="0"/>
              </a:spcBef>
              <a:spcAft>
                <a:spcPts val="0"/>
              </a:spcAft>
              <a:buNone/>
            </a:pPr>
            <a:r>
              <a:rPr lang="en" sz="1100">
                <a:solidFill>
                  <a:srgbClr val="073382"/>
                </a:solidFill>
              </a:rPr>
              <a:t>Fruit</a:t>
            </a:r>
            <a:endParaRPr sz="1100">
              <a:solidFill>
                <a:srgbClr val="073382"/>
              </a:solidFill>
            </a:endParaRPr>
          </a:p>
          <a:p>
            <a:pPr indent="0" lvl="0" marL="0" rtl="0" algn="ctr">
              <a:spcBef>
                <a:spcPts val="0"/>
              </a:spcBef>
              <a:spcAft>
                <a:spcPts val="0"/>
              </a:spcAft>
              <a:buNone/>
            </a:pPr>
            <a:r>
              <a:rPr lang="en" sz="1100">
                <a:solidFill>
                  <a:srgbClr val="073382"/>
                </a:solidFill>
              </a:rPr>
              <a:t>Vegetables</a:t>
            </a:r>
            <a:endParaRPr sz="1100">
              <a:solidFill>
                <a:srgbClr val="073382"/>
              </a:solidFill>
            </a:endParaRPr>
          </a:p>
          <a:p>
            <a:pPr indent="0" lvl="0" marL="0" rtl="0" algn="ctr">
              <a:spcBef>
                <a:spcPts val="0"/>
              </a:spcBef>
              <a:spcAft>
                <a:spcPts val="0"/>
              </a:spcAft>
              <a:buNone/>
            </a:pPr>
            <a:r>
              <a:rPr lang="en" sz="1100">
                <a:solidFill>
                  <a:srgbClr val="073382"/>
                </a:solidFill>
              </a:rPr>
              <a:t>Yoghurts</a:t>
            </a:r>
            <a:endParaRPr sz="1100">
              <a:solidFill>
                <a:srgbClr val="073382"/>
              </a:solidFill>
            </a:endParaRPr>
          </a:p>
          <a:p>
            <a:pPr indent="0" lvl="0" marL="0" rtl="0" algn="ctr">
              <a:spcBef>
                <a:spcPts val="0"/>
              </a:spcBef>
              <a:spcAft>
                <a:spcPts val="0"/>
              </a:spcAft>
              <a:buNone/>
            </a:pPr>
            <a:r>
              <a:rPr lang="en" sz="1100">
                <a:solidFill>
                  <a:srgbClr val="073382"/>
                </a:solidFill>
              </a:rPr>
              <a:t>Rice</a:t>
            </a:r>
            <a:endParaRPr sz="1100">
              <a:solidFill>
                <a:srgbClr val="073382"/>
              </a:solidFill>
            </a:endParaRPr>
          </a:p>
          <a:p>
            <a:pPr indent="0" lvl="0" marL="0" rtl="0" algn="ctr">
              <a:spcBef>
                <a:spcPts val="0"/>
              </a:spcBef>
              <a:spcAft>
                <a:spcPts val="0"/>
              </a:spcAft>
              <a:buNone/>
            </a:pPr>
            <a:r>
              <a:rPr lang="en" sz="1100">
                <a:solidFill>
                  <a:srgbClr val="073382"/>
                </a:solidFill>
              </a:rPr>
              <a:t>Pasta</a:t>
            </a:r>
            <a:endParaRPr sz="1100">
              <a:solidFill>
                <a:srgbClr val="073382"/>
              </a:solidFill>
            </a:endParaRPr>
          </a:p>
          <a:p>
            <a:pPr indent="0" lvl="0" marL="0" rtl="0" algn="ctr">
              <a:spcBef>
                <a:spcPts val="0"/>
              </a:spcBef>
              <a:spcAft>
                <a:spcPts val="0"/>
              </a:spcAft>
              <a:buNone/>
            </a:pPr>
            <a:r>
              <a:t/>
            </a:r>
            <a:endParaRPr sz="1100">
              <a:solidFill>
                <a:srgbClr val="073382"/>
              </a:solidFill>
            </a:endParaRPr>
          </a:p>
          <a:p>
            <a:pPr indent="0" lvl="0" marL="0" rtl="0" algn="ctr">
              <a:spcBef>
                <a:spcPts val="0"/>
              </a:spcBef>
              <a:spcAft>
                <a:spcPts val="0"/>
              </a:spcAft>
              <a:buNone/>
            </a:pPr>
            <a:r>
              <a:rPr lang="en" sz="1100">
                <a:solidFill>
                  <a:srgbClr val="073382"/>
                </a:solidFill>
              </a:rPr>
              <a:t>NO NUTS</a:t>
            </a:r>
            <a:endParaRPr sz="1100">
              <a:solidFill>
                <a:srgbClr val="073382"/>
              </a:solidFill>
            </a:endParaRPr>
          </a:p>
          <a:p>
            <a:pPr indent="0" lvl="0" marL="0" rtl="0" algn="ctr">
              <a:spcBef>
                <a:spcPts val="0"/>
              </a:spcBef>
              <a:spcAft>
                <a:spcPts val="0"/>
              </a:spcAft>
              <a:buNone/>
            </a:pPr>
            <a:r>
              <a:rPr lang="en" sz="1100">
                <a:solidFill>
                  <a:srgbClr val="073382"/>
                </a:solidFill>
              </a:rPr>
              <a:t>NO CHOCOLATE</a:t>
            </a:r>
            <a:endParaRPr sz="1100">
              <a:solidFill>
                <a:srgbClr val="073382"/>
              </a:solidFill>
            </a:endParaRPr>
          </a:p>
          <a:p>
            <a:pPr indent="0" lvl="0" marL="0" rtl="0" algn="ctr">
              <a:spcBef>
                <a:spcPts val="0"/>
              </a:spcBef>
              <a:spcAft>
                <a:spcPts val="0"/>
              </a:spcAft>
              <a:buNone/>
            </a:pPr>
            <a:r>
              <a:rPr lang="en" sz="1100">
                <a:solidFill>
                  <a:srgbClr val="073382"/>
                </a:solidFill>
              </a:rPr>
              <a:t>NO FIZZY DRINKS</a:t>
            </a:r>
            <a:endParaRPr sz="1100">
              <a:solidFill>
                <a:srgbClr val="073382"/>
              </a:solidFill>
            </a:endParaRPr>
          </a:p>
        </p:txBody>
      </p:sp>
      <p:sp>
        <p:nvSpPr>
          <p:cNvPr id="96" name="Google Shape;96;p14"/>
          <p:cNvSpPr txBox="1"/>
          <p:nvPr/>
        </p:nvSpPr>
        <p:spPr>
          <a:xfrm>
            <a:off x="6171300" y="3545325"/>
            <a:ext cx="2249400" cy="692700"/>
          </a:xfrm>
          <a:prstGeom prst="rect">
            <a:avLst/>
          </a:prstGeom>
          <a:noFill/>
          <a:ln cap="flat" cmpd="sng" w="38100">
            <a:solidFill>
              <a:srgbClr val="073382"/>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lang="en" sz="1100">
                <a:solidFill>
                  <a:srgbClr val="073382"/>
                </a:solidFill>
              </a:rPr>
              <a:t>Snacks</a:t>
            </a:r>
            <a:endParaRPr sz="1100">
              <a:solidFill>
                <a:srgbClr val="073382"/>
              </a:solidFill>
            </a:endParaRPr>
          </a:p>
          <a:p>
            <a:pPr indent="0" lvl="0" marL="0" rtl="0" algn="ctr">
              <a:spcBef>
                <a:spcPts val="0"/>
              </a:spcBef>
              <a:spcAft>
                <a:spcPts val="0"/>
              </a:spcAft>
              <a:buNone/>
            </a:pPr>
            <a:r>
              <a:rPr lang="en" sz="1100">
                <a:solidFill>
                  <a:srgbClr val="073382"/>
                </a:solidFill>
              </a:rPr>
              <a:t>Eaten in class </a:t>
            </a:r>
            <a:endParaRPr sz="1100">
              <a:solidFill>
                <a:srgbClr val="073382"/>
              </a:solidFill>
            </a:endParaRPr>
          </a:p>
          <a:p>
            <a:pPr indent="0" lvl="0" marL="0" rtl="0" algn="ctr">
              <a:spcBef>
                <a:spcPts val="0"/>
              </a:spcBef>
              <a:spcAft>
                <a:spcPts val="0"/>
              </a:spcAft>
              <a:buNone/>
            </a:pPr>
            <a:r>
              <a:rPr lang="en" sz="1100">
                <a:solidFill>
                  <a:srgbClr val="073382"/>
                </a:solidFill>
              </a:rPr>
              <a:t>Fruit or vegetables only</a:t>
            </a:r>
            <a:endParaRPr sz="1100">
              <a:solidFill>
                <a:srgbClr val="073382"/>
              </a:solidFill>
            </a:endParaRPr>
          </a:p>
        </p:txBody>
      </p:sp>
      <p:pic>
        <p:nvPicPr>
          <p:cNvPr id="97" name="Google Shape;97;p14"/>
          <p:cNvPicPr preferRelativeResize="0"/>
          <p:nvPr/>
        </p:nvPicPr>
        <p:blipFill>
          <a:blip r:embed="rId5">
            <a:alphaModFix/>
          </a:blip>
          <a:stretch>
            <a:fillRect/>
          </a:stretch>
        </p:blipFill>
        <p:spPr>
          <a:xfrm>
            <a:off x="4917668" y="3407695"/>
            <a:ext cx="1026650" cy="906373"/>
          </a:xfrm>
          <a:prstGeom prst="rect">
            <a:avLst/>
          </a:prstGeom>
          <a:noFill/>
          <a:ln>
            <a:noFill/>
          </a:ln>
        </p:spPr>
      </p:pic>
      <p:pic>
        <p:nvPicPr>
          <p:cNvPr id="98" name="Google Shape;98;p14"/>
          <p:cNvPicPr preferRelativeResize="0"/>
          <p:nvPr/>
        </p:nvPicPr>
        <p:blipFill>
          <a:blip r:embed="rId6">
            <a:alphaModFix/>
          </a:blip>
          <a:stretch>
            <a:fillRect/>
          </a:stretch>
        </p:blipFill>
        <p:spPr>
          <a:xfrm>
            <a:off x="709450" y="1609896"/>
            <a:ext cx="1367214" cy="2888575"/>
          </a:xfrm>
          <a:prstGeom prst="rect">
            <a:avLst/>
          </a:prstGeom>
          <a:noFill/>
          <a:ln>
            <a:noFill/>
          </a:ln>
        </p:spPr>
      </p:pic>
      <p:pic>
        <p:nvPicPr>
          <p:cNvPr id="99" name="Google Shape;99;p14"/>
          <p:cNvPicPr preferRelativeResize="0"/>
          <p:nvPr/>
        </p:nvPicPr>
        <p:blipFill>
          <a:blip r:embed="rId7">
            <a:alphaModFix/>
          </a:blip>
          <a:stretch>
            <a:fillRect/>
          </a:stretch>
        </p:blipFill>
        <p:spPr>
          <a:xfrm>
            <a:off x="2156275" y="1609900"/>
            <a:ext cx="1217438" cy="2852100"/>
          </a:xfrm>
          <a:prstGeom prst="rect">
            <a:avLst/>
          </a:prstGeom>
          <a:solidFill>
            <a:srgbClr val="FFFFFF"/>
          </a:solidFill>
          <a:ln cap="flat" cmpd="sng" w="9525">
            <a:solidFill>
              <a:srgbClr val="000000"/>
            </a:solidFill>
            <a:prstDash val="solid"/>
            <a:round/>
            <a:headEnd len="sm" w="sm" type="none"/>
            <a:tailEnd len="sm" w="sm" type="none"/>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03" name="Shape 103"/>
        <p:cNvGrpSpPr/>
        <p:nvPr/>
      </p:nvGrpSpPr>
      <p:grpSpPr>
        <a:xfrm>
          <a:off x="0" y="0"/>
          <a:ext cx="0" cy="0"/>
          <a:chOff x="0" y="0"/>
          <a:chExt cx="0" cy="0"/>
        </a:xfrm>
      </p:grpSpPr>
      <p:sp>
        <p:nvSpPr>
          <p:cNvPr id="104" name="Google Shape;104;p15"/>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5"/>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5"/>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5"/>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108" name="Google Shape;108;p15"/>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109" name="Google Shape;109;p15"/>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5"/>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5"/>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5"/>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5"/>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P.E and clubs</a:t>
            </a:r>
            <a:endParaRPr b="1" sz="3700">
              <a:solidFill>
                <a:srgbClr val="073382"/>
              </a:solidFill>
            </a:endParaRPr>
          </a:p>
        </p:txBody>
      </p:sp>
      <p:sp>
        <p:nvSpPr>
          <p:cNvPr id="114" name="Google Shape;114;p15"/>
          <p:cNvSpPr txBox="1"/>
          <p:nvPr/>
        </p:nvSpPr>
        <p:spPr>
          <a:xfrm>
            <a:off x="685986" y="1570647"/>
            <a:ext cx="2418000" cy="1477500"/>
          </a:xfrm>
          <a:prstGeom prst="rect">
            <a:avLst/>
          </a:prstGeom>
          <a:solidFill>
            <a:srgbClr val="A4C2F4"/>
          </a:solidFill>
          <a:ln cap="flat" cmpd="sng" w="19050">
            <a:solidFill>
              <a:srgbClr val="073382"/>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b="1" lang="en" sz="2100" u="sng">
                <a:solidFill>
                  <a:srgbClr val="073382"/>
                </a:solidFill>
              </a:rPr>
              <a:t>Outdoor P.E</a:t>
            </a:r>
            <a:endParaRPr b="1" sz="2100" u="sng">
              <a:solidFill>
                <a:srgbClr val="073382"/>
              </a:solidFill>
            </a:endParaRPr>
          </a:p>
          <a:p>
            <a:pPr indent="0" lvl="0" marL="0" rtl="0" algn="ctr">
              <a:spcBef>
                <a:spcPts val="0"/>
              </a:spcBef>
              <a:spcAft>
                <a:spcPts val="0"/>
              </a:spcAft>
              <a:buNone/>
            </a:pPr>
            <a:r>
              <a:rPr lang="en" sz="2100">
                <a:solidFill>
                  <a:srgbClr val="073382"/>
                </a:solidFill>
              </a:rPr>
              <a:t>Tuesday</a:t>
            </a:r>
            <a:endParaRPr sz="2100">
              <a:solidFill>
                <a:srgbClr val="073382"/>
              </a:solidFill>
            </a:endParaRPr>
          </a:p>
          <a:p>
            <a:pPr indent="0" lvl="0" marL="0" rtl="0" algn="ctr">
              <a:spcBef>
                <a:spcPts val="0"/>
              </a:spcBef>
              <a:spcAft>
                <a:spcPts val="0"/>
              </a:spcAft>
              <a:buNone/>
            </a:pPr>
            <a:r>
              <a:rPr b="1" lang="en" sz="2100" u="sng">
                <a:solidFill>
                  <a:srgbClr val="073382"/>
                </a:solidFill>
              </a:rPr>
              <a:t>Indoor P.E</a:t>
            </a:r>
            <a:endParaRPr b="1" sz="2100" u="sng">
              <a:solidFill>
                <a:srgbClr val="073382"/>
              </a:solidFill>
            </a:endParaRPr>
          </a:p>
          <a:p>
            <a:pPr indent="0" lvl="0" marL="0" rtl="0" algn="ctr">
              <a:spcBef>
                <a:spcPts val="0"/>
              </a:spcBef>
              <a:spcAft>
                <a:spcPts val="0"/>
              </a:spcAft>
              <a:buNone/>
            </a:pPr>
            <a:r>
              <a:rPr lang="en" sz="2100">
                <a:solidFill>
                  <a:srgbClr val="073382"/>
                </a:solidFill>
              </a:rPr>
              <a:t>Wednes</a:t>
            </a:r>
            <a:r>
              <a:rPr lang="en" sz="2100">
                <a:solidFill>
                  <a:srgbClr val="073382"/>
                </a:solidFill>
              </a:rPr>
              <a:t>day</a:t>
            </a:r>
            <a:endParaRPr sz="2100">
              <a:solidFill>
                <a:srgbClr val="073382"/>
              </a:solidFill>
            </a:endParaRPr>
          </a:p>
        </p:txBody>
      </p:sp>
      <p:sp>
        <p:nvSpPr>
          <p:cNvPr id="115" name="Google Shape;115;p15"/>
          <p:cNvSpPr/>
          <p:nvPr/>
        </p:nvSpPr>
        <p:spPr>
          <a:xfrm>
            <a:off x="3839750" y="1307450"/>
            <a:ext cx="51474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5"/>
          <p:cNvSpPr/>
          <p:nvPr/>
        </p:nvSpPr>
        <p:spPr>
          <a:xfrm>
            <a:off x="3946452" y="1364378"/>
            <a:ext cx="49431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5"/>
          <p:cNvSpPr/>
          <p:nvPr/>
        </p:nvSpPr>
        <p:spPr>
          <a:xfrm>
            <a:off x="4026456" y="1415596"/>
            <a:ext cx="47739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5"/>
          <p:cNvSpPr/>
          <p:nvPr/>
        </p:nvSpPr>
        <p:spPr>
          <a:xfrm>
            <a:off x="4133127" y="1466814"/>
            <a:ext cx="4569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5"/>
          <p:cNvSpPr txBox="1"/>
          <p:nvPr/>
        </p:nvSpPr>
        <p:spPr>
          <a:xfrm>
            <a:off x="5932675" y="2368525"/>
            <a:ext cx="2116800" cy="814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Club timetable</a:t>
            </a:r>
            <a:endParaRPr sz="1800">
              <a:solidFill>
                <a:schemeClr val="dk2"/>
              </a:solidFill>
            </a:endParaRPr>
          </a:p>
        </p:txBody>
      </p:sp>
      <p:pic>
        <p:nvPicPr>
          <p:cNvPr id="120" name="Google Shape;120;p15"/>
          <p:cNvPicPr preferRelativeResize="0"/>
          <p:nvPr/>
        </p:nvPicPr>
        <p:blipFill>
          <a:blip r:embed="rId4">
            <a:alphaModFix/>
          </a:blip>
          <a:stretch>
            <a:fillRect/>
          </a:stretch>
        </p:blipFill>
        <p:spPr>
          <a:xfrm>
            <a:off x="4230750" y="1903425"/>
            <a:ext cx="4300374" cy="2055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24" name="Shape 124"/>
        <p:cNvGrpSpPr/>
        <p:nvPr/>
      </p:nvGrpSpPr>
      <p:grpSpPr>
        <a:xfrm>
          <a:off x="0" y="0"/>
          <a:ext cx="0" cy="0"/>
          <a:chOff x="0" y="0"/>
          <a:chExt cx="0" cy="0"/>
        </a:xfrm>
      </p:grpSpPr>
      <p:pic>
        <p:nvPicPr>
          <p:cNvPr descr="C:\Users\Teacher\Documents\Assistant Head\riverside logo.bmp" id="125" name="Google Shape;125;p16"/>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126" name="Google Shape;126;p16"/>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16"/>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16"/>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6"/>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16"/>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200">
                <a:solidFill>
                  <a:srgbClr val="073382"/>
                </a:solidFill>
              </a:rPr>
              <a:t>Autumn 1 Curriculum Overview</a:t>
            </a:r>
            <a:endParaRPr b="1" sz="3200">
              <a:solidFill>
                <a:srgbClr val="073382"/>
              </a:solidFill>
            </a:endParaRPr>
          </a:p>
        </p:txBody>
      </p:sp>
      <p:sp>
        <p:nvSpPr>
          <p:cNvPr id="131" name="Google Shape;131;p16"/>
          <p:cNvSpPr/>
          <p:nvPr/>
        </p:nvSpPr>
        <p:spPr>
          <a:xfrm>
            <a:off x="173975" y="1261400"/>
            <a:ext cx="8732100" cy="3808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16"/>
          <p:cNvSpPr/>
          <p:nvPr/>
        </p:nvSpPr>
        <p:spPr>
          <a:xfrm>
            <a:off x="354987" y="1318166"/>
            <a:ext cx="8385300" cy="3689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6"/>
          <p:cNvSpPr/>
          <p:nvPr/>
        </p:nvSpPr>
        <p:spPr>
          <a:xfrm>
            <a:off x="490708" y="1369238"/>
            <a:ext cx="8098500" cy="3592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6"/>
          <p:cNvSpPr/>
          <p:nvPr/>
        </p:nvSpPr>
        <p:spPr>
          <a:xfrm>
            <a:off x="671669" y="1420310"/>
            <a:ext cx="7752000" cy="34785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aphicFrame>
        <p:nvGraphicFramePr>
          <p:cNvPr id="135" name="Google Shape;135;p16"/>
          <p:cNvGraphicFramePr/>
          <p:nvPr/>
        </p:nvGraphicFramePr>
        <p:xfrm>
          <a:off x="952500" y="1608950"/>
          <a:ext cx="3000000" cy="3000000"/>
        </p:xfrm>
        <a:graphic>
          <a:graphicData uri="http://schemas.openxmlformats.org/drawingml/2006/table">
            <a:tbl>
              <a:tblPr>
                <a:noFill/>
                <a:tableStyleId>{216E81DD-1CB8-4D5C-AB71-11A169262070}</a:tableStyleId>
              </a:tblPr>
              <a:tblGrid>
                <a:gridCol w="1447800"/>
                <a:gridCol w="1447800"/>
                <a:gridCol w="1447800"/>
                <a:gridCol w="1447800"/>
                <a:gridCol w="1447800"/>
              </a:tblGrid>
              <a:tr h="1408625">
                <a:tc>
                  <a:txBody>
                    <a:bodyPr/>
                    <a:lstStyle/>
                    <a:p>
                      <a:pPr indent="0" lvl="0" marL="0" rtl="0" algn="l">
                        <a:spcBef>
                          <a:spcPts val="0"/>
                        </a:spcBef>
                        <a:spcAft>
                          <a:spcPts val="0"/>
                        </a:spcAft>
                        <a:buNone/>
                      </a:pPr>
                      <a:r>
                        <a:rPr b="1" lang="en" sz="1300">
                          <a:solidFill>
                            <a:srgbClr val="0000FF"/>
                          </a:solidFill>
                        </a:rPr>
                        <a:t>Maths</a:t>
                      </a:r>
                      <a:endParaRPr b="1" sz="1300">
                        <a:solidFill>
                          <a:srgbClr val="0000FF"/>
                        </a:solidFill>
                      </a:endParaRPr>
                    </a:p>
                    <a:p>
                      <a:pPr indent="0" lvl="0" marL="0" rtl="0" algn="l">
                        <a:spcBef>
                          <a:spcPts val="0"/>
                        </a:spcBef>
                        <a:spcAft>
                          <a:spcPts val="0"/>
                        </a:spcAft>
                        <a:buNone/>
                      </a:pPr>
                      <a:r>
                        <a:t/>
                      </a:r>
                      <a:endParaRPr sz="1300">
                        <a:solidFill>
                          <a:srgbClr val="0000FF"/>
                        </a:solidFill>
                      </a:endParaRPr>
                    </a:p>
                    <a:p>
                      <a:pPr indent="0" lvl="0" marL="0" rtl="0" algn="l">
                        <a:spcBef>
                          <a:spcPts val="0"/>
                        </a:spcBef>
                        <a:spcAft>
                          <a:spcPts val="0"/>
                        </a:spcAft>
                        <a:buNone/>
                      </a:pPr>
                      <a:r>
                        <a:rPr lang="en" sz="1300">
                          <a:solidFill>
                            <a:srgbClr val="0000FF"/>
                          </a:solidFill>
                        </a:rPr>
                        <a:t>Place Value</a:t>
                      </a:r>
                      <a:endParaRPr sz="1300">
                        <a:solidFill>
                          <a:srgbClr val="0000FF"/>
                        </a:solidFill>
                      </a:endParaRPr>
                    </a:p>
                    <a:p>
                      <a:pPr indent="0" lvl="0" marL="0" rtl="0" algn="l">
                        <a:spcBef>
                          <a:spcPts val="0"/>
                        </a:spcBef>
                        <a:spcAft>
                          <a:spcPts val="0"/>
                        </a:spcAft>
                        <a:buNone/>
                      </a:pPr>
                      <a:r>
                        <a:rPr lang="en" sz="1300">
                          <a:solidFill>
                            <a:srgbClr val="0000FF"/>
                          </a:solidFill>
                        </a:rPr>
                        <a:t>Number - Addition and Subtraction</a:t>
                      </a:r>
                      <a:endParaRPr sz="1300">
                        <a:solidFill>
                          <a:srgbClr val="0000FF"/>
                        </a:solidFill>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English</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lang="en" sz="1300">
                          <a:solidFill>
                            <a:srgbClr val="0000FF"/>
                          </a:solidFill>
                        </a:rPr>
                        <a:t>Rose Blanche</a:t>
                      </a:r>
                      <a:endParaRPr sz="1300">
                        <a:solidFill>
                          <a:srgbClr val="0000FF"/>
                        </a:solidFill>
                      </a:endParaRPr>
                    </a:p>
                    <a:p>
                      <a:pPr indent="0" lvl="0" marL="0" rtl="0" algn="l">
                        <a:spcBef>
                          <a:spcPts val="0"/>
                        </a:spcBef>
                        <a:spcAft>
                          <a:spcPts val="0"/>
                        </a:spcAft>
                        <a:buNone/>
                      </a:pPr>
                      <a:r>
                        <a:rPr lang="en" sz="1300">
                          <a:solidFill>
                            <a:srgbClr val="0000FF"/>
                          </a:solidFill>
                        </a:rPr>
                        <a:t>Diary of Anne Frank</a:t>
                      </a:r>
                      <a:endParaRPr sz="1300">
                        <a:solidFill>
                          <a:srgbClr val="0000FF"/>
                        </a:solidFill>
                      </a:endParaRPr>
                    </a:p>
                    <a:p>
                      <a:pPr indent="0" lvl="0" marL="0" rtl="0" algn="l">
                        <a:spcBef>
                          <a:spcPts val="0"/>
                        </a:spcBef>
                        <a:spcAft>
                          <a:spcPts val="0"/>
                        </a:spcAft>
                        <a:buNone/>
                      </a:pPr>
                      <a:r>
                        <a:rPr lang="en" sz="1300">
                          <a:solidFill>
                            <a:srgbClr val="0000FF"/>
                          </a:solidFill>
                        </a:rPr>
                        <a:t>Boy in the Striped Pyjamas </a:t>
                      </a:r>
                      <a:endParaRPr sz="1300">
                        <a:solidFill>
                          <a:srgbClr val="0000FF"/>
                        </a:solidFill>
                      </a:endParaRPr>
                    </a:p>
                  </a:txBody>
                  <a:tcPr marT="91425" marB="91425" marR="91425" marL="91425">
                    <a:lnL cap="flat" cmpd="sng" w="12700">
                      <a:solidFill>
                        <a:srgbClr val="000000"/>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History</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Clr>
                          <a:schemeClr val="dk1"/>
                        </a:buClr>
                        <a:buSzPts val="1100"/>
                        <a:buFont typeface="Arial"/>
                        <a:buNone/>
                      </a:pPr>
                      <a:r>
                        <a:rPr lang="en" sz="1300">
                          <a:solidFill>
                            <a:srgbClr val="0000FF"/>
                          </a:solidFill>
                        </a:rPr>
                        <a:t>How have children’s lives changed</a:t>
                      </a:r>
                      <a:endParaRPr sz="1500">
                        <a:solidFill>
                          <a:srgbClr val="0000FF"/>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P.E.</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lang="en" sz="1100">
                          <a:solidFill>
                            <a:srgbClr val="0000FF"/>
                          </a:solidFill>
                        </a:rPr>
                        <a:t>GYMNASTICS - Unit P Balance </a:t>
                      </a:r>
                      <a:endParaRPr sz="1100">
                        <a:solidFill>
                          <a:srgbClr val="0000FF"/>
                        </a:solidFill>
                      </a:endParaRPr>
                    </a:p>
                    <a:p>
                      <a:pPr indent="0" lvl="0" marL="0" rtl="0" algn="l">
                        <a:spcBef>
                          <a:spcPts val="0"/>
                        </a:spcBef>
                        <a:spcAft>
                          <a:spcPts val="0"/>
                        </a:spcAft>
                        <a:buNone/>
                      </a:pPr>
                      <a:r>
                        <a:t/>
                      </a:r>
                      <a:endParaRPr sz="1100">
                        <a:solidFill>
                          <a:srgbClr val="0000FF"/>
                        </a:solidFill>
                      </a:endParaRPr>
                    </a:p>
                    <a:p>
                      <a:pPr indent="0" lvl="0" marL="0" rtl="0" algn="l">
                        <a:spcBef>
                          <a:spcPts val="0"/>
                        </a:spcBef>
                        <a:spcAft>
                          <a:spcPts val="0"/>
                        </a:spcAft>
                        <a:buClr>
                          <a:schemeClr val="dk1"/>
                        </a:buClr>
                        <a:buSzPts val="1100"/>
                        <a:buFont typeface="Arial"/>
                        <a:buNone/>
                      </a:pPr>
                      <a:r>
                        <a:rPr lang="en" sz="1100">
                          <a:solidFill>
                            <a:srgbClr val="0000FF"/>
                          </a:solidFill>
                        </a:rPr>
                        <a:t>ATHLETICS (Val Sabin)</a:t>
                      </a:r>
                      <a:endParaRPr sz="1100">
                        <a:solidFill>
                          <a:srgbClr val="0000FF"/>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RE</a:t>
                      </a:r>
                      <a:endParaRPr b="1" sz="1300">
                        <a:solidFill>
                          <a:srgbClr val="073382"/>
                        </a:solidFill>
                      </a:endParaRPr>
                    </a:p>
                    <a:p>
                      <a:pPr indent="0" lvl="0" marL="0" rtl="0" algn="l">
                        <a:spcBef>
                          <a:spcPts val="0"/>
                        </a:spcBef>
                        <a:spcAft>
                          <a:spcPts val="0"/>
                        </a:spcAft>
                        <a:buNone/>
                      </a:pPr>
                      <a:br>
                        <a:rPr lang="en" sz="1300">
                          <a:solidFill>
                            <a:srgbClr val="073382"/>
                          </a:solidFill>
                        </a:rPr>
                      </a:br>
                      <a:r>
                        <a:rPr lang="en" sz="1300">
                          <a:solidFill>
                            <a:srgbClr val="0000FF"/>
                          </a:solidFill>
                        </a:rPr>
                        <a:t>Are all religions equal?</a:t>
                      </a:r>
                      <a:endParaRPr sz="1500">
                        <a:solidFill>
                          <a:srgbClr val="0000FF"/>
                        </a:solidFill>
                      </a:endParaRPr>
                    </a:p>
                    <a:p>
                      <a:pPr indent="0" lvl="0" marL="0" rtl="0" algn="l">
                        <a:spcBef>
                          <a:spcPts val="0"/>
                        </a:spcBef>
                        <a:spcAft>
                          <a:spcPts val="0"/>
                        </a:spcAft>
                        <a:buNone/>
                      </a:pPr>
                      <a:r>
                        <a:t/>
                      </a:r>
                      <a:endParaRPr sz="1300">
                        <a:solidFill>
                          <a:srgbClr val="073382"/>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12700">
                      <a:solidFill>
                        <a:srgbClr val="000000"/>
                      </a:solidFill>
                      <a:prstDash val="solid"/>
                      <a:round/>
                      <a:headEnd len="sm" w="sm" type="none"/>
                      <a:tailEnd len="sm" w="sm" type="none"/>
                    </a:lnB>
                  </a:tcPr>
                </a:tc>
              </a:tr>
              <a:tr h="1426650">
                <a:tc>
                  <a:txBody>
                    <a:bodyPr/>
                    <a:lstStyle/>
                    <a:p>
                      <a:pPr indent="0" lvl="0" marL="0" rtl="0" algn="l">
                        <a:spcBef>
                          <a:spcPts val="0"/>
                        </a:spcBef>
                        <a:spcAft>
                          <a:spcPts val="0"/>
                        </a:spcAft>
                        <a:buNone/>
                      </a:pPr>
                      <a:r>
                        <a:rPr b="1" lang="en" sz="1300">
                          <a:solidFill>
                            <a:srgbClr val="073382"/>
                          </a:solidFill>
                        </a:rPr>
                        <a:t>Science</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Clr>
                          <a:schemeClr val="dk1"/>
                        </a:buClr>
                        <a:buSzPts val="1100"/>
                        <a:buFont typeface="Arial"/>
                        <a:buNone/>
                      </a:pPr>
                      <a:r>
                        <a:rPr lang="en" sz="1300">
                          <a:solidFill>
                            <a:srgbClr val="0000FF"/>
                          </a:solidFill>
                        </a:rPr>
                        <a:t>Digestion and Food</a:t>
                      </a:r>
                      <a:endParaRPr sz="1500">
                        <a:solidFill>
                          <a:srgbClr val="0000FF"/>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12700">
                      <a:solidFill>
                        <a:srgbClr val="000000"/>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Computing</a:t>
                      </a:r>
                      <a:endParaRPr b="1" sz="1300">
                        <a:solidFill>
                          <a:srgbClr val="073382"/>
                        </a:solidFill>
                      </a:endParaRPr>
                    </a:p>
                    <a:p>
                      <a:pPr indent="0" lvl="0" marL="0" rtl="0" algn="l">
                        <a:spcBef>
                          <a:spcPts val="0"/>
                        </a:spcBef>
                        <a:spcAft>
                          <a:spcPts val="0"/>
                        </a:spcAft>
                        <a:buNone/>
                      </a:pPr>
                      <a:r>
                        <a:t/>
                      </a:r>
                      <a:endParaRPr b="1" sz="1300">
                        <a:solidFill>
                          <a:srgbClr val="073382"/>
                        </a:solidFill>
                      </a:endParaRPr>
                    </a:p>
                    <a:p>
                      <a:pPr indent="0" lvl="0" marL="0" rtl="0" algn="l">
                        <a:spcBef>
                          <a:spcPts val="0"/>
                        </a:spcBef>
                        <a:spcAft>
                          <a:spcPts val="0"/>
                        </a:spcAft>
                        <a:buClr>
                          <a:schemeClr val="dk1"/>
                        </a:buClr>
                        <a:buSzPts val="1100"/>
                        <a:buFont typeface="Arial"/>
                        <a:buNone/>
                      </a:pPr>
                      <a:r>
                        <a:rPr lang="en" sz="1300">
                          <a:solidFill>
                            <a:srgbClr val="0000FF"/>
                          </a:solidFill>
                        </a:rPr>
                        <a:t>Coding:Scratch</a:t>
                      </a:r>
                      <a:endParaRPr sz="1300">
                        <a:solidFill>
                          <a:srgbClr val="0000FF"/>
                        </a:solidFill>
                      </a:endParaRPr>
                    </a:p>
                    <a:p>
                      <a:pPr indent="0" lvl="0" marL="0" rtl="0" algn="l">
                        <a:spcBef>
                          <a:spcPts val="0"/>
                        </a:spcBef>
                        <a:spcAft>
                          <a:spcPts val="0"/>
                        </a:spcAft>
                        <a:buClr>
                          <a:schemeClr val="dk1"/>
                        </a:buClr>
                        <a:buSzPts val="1100"/>
                        <a:buFont typeface="Arial"/>
                        <a:buNone/>
                      </a:pPr>
                      <a:r>
                        <a:rPr lang="en" sz="1300">
                          <a:solidFill>
                            <a:srgbClr val="0000FF"/>
                          </a:solidFill>
                        </a:rPr>
                        <a:t>Online Safety 1</a:t>
                      </a:r>
                      <a:endParaRPr sz="1300">
                        <a:solidFill>
                          <a:srgbClr val="0000FF"/>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None/>
                      </a:pPr>
                      <a:r>
                        <a:rPr b="1" lang="en" sz="1300">
                          <a:solidFill>
                            <a:srgbClr val="073382"/>
                          </a:solidFill>
                        </a:rPr>
                        <a:t>Art</a:t>
                      </a:r>
                      <a:endParaRPr b="1" sz="1300">
                        <a:solidFill>
                          <a:srgbClr val="073382"/>
                        </a:solidFill>
                      </a:endParaRPr>
                    </a:p>
                    <a:p>
                      <a:pPr indent="0" lvl="0" marL="0" rtl="0" algn="l">
                        <a:spcBef>
                          <a:spcPts val="0"/>
                        </a:spcBef>
                        <a:spcAft>
                          <a:spcPts val="0"/>
                        </a:spcAft>
                        <a:buClr>
                          <a:schemeClr val="dk1"/>
                        </a:buClr>
                        <a:buSzPts val="1100"/>
                        <a:buFont typeface="Arial"/>
                        <a:buNone/>
                      </a:pPr>
                      <a:r>
                        <a:rPr lang="en" sz="1300">
                          <a:solidFill>
                            <a:srgbClr val="0000FF"/>
                          </a:solidFill>
                        </a:rPr>
                        <a:t>Drawing:power prints</a:t>
                      </a:r>
                      <a:endParaRPr sz="1500">
                        <a:solidFill>
                          <a:srgbClr val="0000FF"/>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French</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Clr>
                          <a:schemeClr val="dk1"/>
                        </a:buClr>
                        <a:buSzPts val="1100"/>
                        <a:buFont typeface="Arial"/>
                        <a:buNone/>
                      </a:pPr>
                      <a:r>
                        <a:rPr lang="en" sz="1300">
                          <a:solidFill>
                            <a:srgbClr val="0000FF"/>
                          </a:solidFill>
                        </a:rPr>
                        <a:t>Birthdays.</a:t>
                      </a:r>
                      <a:endParaRPr sz="1300">
                        <a:solidFill>
                          <a:srgbClr val="0000FF"/>
                        </a:solidFill>
                      </a:endParaRPr>
                    </a:p>
                    <a:p>
                      <a:pPr indent="0" lvl="0" marL="0" rtl="0" algn="l">
                        <a:spcBef>
                          <a:spcPts val="0"/>
                        </a:spcBef>
                        <a:spcAft>
                          <a:spcPts val="0"/>
                        </a:spcAft>
                        <a:buClr>
                          <a:schemeClr val="dk1"/>
                        </a:buClr>
                        <a:buSzPts val="1100"/>
                        <a:buFont typeface="Arial"/>
                        <a:buNone/>
                      </a:pPr>
                      <a:r>
                        <a:rPr lang="en" sz="1300">
                          <a:solidFill>
                            <a:srgbClr val="0000FF"/>
                          </a:solidFill>
                        </a:rPr>
                        <a:t>Days dates and</a:t>
                      </a:r>
                      <a:endParaRPr sz="1300">
                        <a:solidFill>
                          <a:srgbClr val="0000FF"/>
                        </a:solidFill>
                      </a:endParaRPr>
                    </a:p>
                    <a:p>
                      <a:pPr indent="0" lvl="0" marL="0" rtl="0" algn="l">
                        <a:spcBef>
                          <a:spcPts val="0"/>
                        </a:spcBef>
                        <a:spcAft>
                          <a:spcPts val="0"/>
                        </a:spcAft>
                        <a:buClr>
                          <a:schemeClr val="dk1"/>
                        </a:buClr>
                        <a:buSzPts val="1100"/>
                        <a:buFont typeface="Arial"/>
                        <a:buNone/>
                      </a:pPr>
                      <a:r>
                        <a:rPr lang="en" sz="1300">
                          <a:solidFill>
                            <a:srgbClr val="0000FF"/>
                          </a:solidFill>
                        </a:rPr>
                        <a:t>seasons </a:t>
                      </a:r>
                      <a:endParaRPr sz="1300">
                        <a:solidFill>
                          <a:srgbClr val="0000FF"/>
                        </a:solidFill>
                      </a:endParaRPr>
                    </a:p>
                  </a:txBody>
                  <a:tcPr marT="91425" marB="91425" marR="91425" marL="91425">
                    <a:lnL cap="flat" cmpd="sng" w="9525">
                      <a:solidFill>
                        <a:srgbClr val="073382"/>
                      </a:solidFill>
                      <a:prstDash val="solid"/>
                      <a:round/>
                      <a:headEnd len="sm" w="sm" type="none"/>
                      <a:tailEnd len="sm" w="sm" type="none"/>
                    </a:lnL>
                    <a:lnR cap="flat" cmpd="sng" w="9525">
                      <a:solidFill>
                        <a:srgbClr val="073382"/>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73382"/>
                          </a:solidFill>
                        </a:rPr>
                        <a:t>PSHE</a:t>
                      </a:r>
                      <a:endParaRPr b="1" sz="1300">
                        <a:solidFill>
                          <a:srgbClr val="073382"/>
                        </a:solidFill>
                      </a:endParaRPr>
                    </a:p>
                    <a:p>
                      <a:pPr indent="0" lvl="0" marL="0" rtl="0" algn="l">
                        <a:spcBef>
                          <a:spcPts val="0"/>
                        </a:spcBef>
                        <a:spcAft>
                          <a:spcPts val="0"/>
                        </a:spcAft>
                        <a:buNone/>
                      </a:pPr>
                      <a:r>
                        <a:t/>
                      </a:r>
                      <a:endParaRPr sz="1300">
                        <a:solidFill>
                          <a:srgbClr val="073382"/>
                        </a:solidFill>
                      </a:endParaRPr>
                    </a:p>
                    <a:p>
                      <a:pPr indent="0" lvl="0" marL="0" rtl="0" algn="l">
                        <a:spcBef>
                          <a:spcPts val="0"/>
                        </a:spcBef>
                        <a:spcAft>
                          <a:spcPts val="0"/>
                        </a:spcAft>
                        <a:buClr>
                          <a:schemeClr val="dk1"/>
                        </a:buClr>
                        <a:buSzPts val="1100"/>
                        <a:buFont typeface="Arial"/>
                        <a:buNone/>
                      </a:pPr>
                      <a:r>
                        <a:rPr lang="en" sz="1300">
                          <a:solidFill>
                            <a:srgbClr val="0000FF"/>
                          </a:solidFill>
                        </a:rPr>
                        <a:t>Families and Relationship</a:t>
                      </a:r>
                      <a:endParaRPr sz="1500">
                        <a:solidFill>
                          <a:srgbClr val="0000FF"/>
                        </a:solidFill>
                      </a:endParaRPr>
                    </a:p>
                  </a:txBody>
                  <a:tcPr marT="91425" marB="91425" marR="91425" marL="91425">
                    <a:lnL cap="flat" cmpd="sng" w="9525">
                      <a:solidFill>
                        <a:srgbClr val="073382"/>
                      </a:solidFill>
                      <a:prstDash val="solid"/>
                      <a:round/>
                      <a:headEnd len="sm" w="sm" type="none"/>
                      <a:tailEnd len="sm" w="sm" type="none"/>
                    </a:lnL>
                    <a:lnR cap="flat" cmpd="sng" w="12700">
                      <a:solidFill>
                        <a:srgbClr val="000000"/>
                      </a:solidFill>
                      <a:prstDash val="solid"/>
                      <a:round/>
                      <a:headEnd len="sm" w="sm" type="none"/>
                      <a:tailEnd len="sm" w="sm" type="none"/>
                    </a:lnR>
                    <a:lnT cap="flat" cmpd="sng" w="9525">
                      <a:solidFill>
                        <a:srgbClr val="073382"/>
                      </a:solidFill>
                      <a:prstDash val="solid"/>
                      <a:round/>
                      <a:headEnd len="sm" w="sm" type="none"/>
                      <a:tailEnd len="sm" w="sm" type="none"/>
                    </a:lnT>
                    <a:lnB cap="flat" cmpd="sng" w="9525">
                      <a:solidFill>
                        <a:srgbClr val="073382"/>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rgbClr val="0B5394"/>
                          </a:solidFill>
                        </a:rPr>
                        <a:t>Music</a:t>
                      </a:r>
                      <a:endParaRPr b="1" sz="1300">
                        <a:solidFill>
                          <a:srgbClr val="0B5394"/>
                        </a:solidFill>
                      </a:endParaRPr>
                    </a:p>
                    <a:p>
                      <a:pPr indent="0" lvl="0" marL="0" rtl="0" algn="l">
                        <a:spcBef>
                          <a:spcPts val="0"/>
                        </a:spcBef>
                        <a:spcAft>
                          <a:spcPts val="0"/>
                        </a:spcAft>
                        <a:buNone/>
                      </a:pPr>
                      <a:r>
                        <a:t/>
                      </a:r>
                      <a:endParaRPr sz="1100"/>
                    </a:p>
                    <a:p>
                      <a:pPr indent="0" lvl="0" marL="0" rtl="0" algn="l">
                        <a:spcBef>
                          <a:spcPts val="0"/>
                        </a:spcBef>
                        <a:spcAft>
                          <a:spcPts val="0"/>
                        </a:spcAft>
                        <a:buNone/>
                      </a:pPr>
                      <a:r>
                        <a:rPr lang="en" sz="1300">
                          <a:solidFill>
                            <a:srgbClr val="0000FF"/>
                          </a:solidFill>
                        </a:rPr>
                        <a:t>Body and tuned percussion - Rainforest</a:t>
                      </a:r>
                      <a:endParaRPr sz="1300">
                        <a:solidFill>
                          <a:srgbClr val="0000FF"/>
                        </a:solidFill>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39" name="Shape 139"/>
        <p:cNvGrpSpPr/>
        <p:nvPr/>
      </p:nvGrpSpPr>
      <p:grpSpPr>
        <a:xfrm>
          <a:off x="0" y="0"/>
          <a:ext cx="0" cy="0"/>
          <a:chOff x="0" y="0"/>
          <a:chExt cx="0" cy="0"/>
        </a:xfrm>
      </p:grpSpPr>
      <p:pic>
        <p:nvPicPr>
          <p:cNvPr descr="C:\Users\Teacher\Documents\Assistant Head\riverside logo.bmp" id="140" name="Google Shape;140;p17"/>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141" name="Google Shape;141;p17"/>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7"/>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7"/>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7"/>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7"/>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200">
                <a:solidFill>
                  <a:srgbClr val="073382"/>
                </a:solidFill>
              </a:rPr>
              <a:t>Weekly Timetable</a:t>
            </a:r>
            <a:endParaRPr b="1" sz="3200">
              <a:solidFill>
                <a:srgbClr val="073382"/>
              </a:solidFill>
            </a:endParaRPr>
          </a:p>
        </p:txBody>
      </p:sp>
      <p:sp>
        <p:nvSpPr>
          <p:cNvPr id="146" name="Google Shape;146;p17"/>
          <p:cNvSpPr/>
          <p:nvPr/>
        </p:nvSpPr>
        <p:spPr>
          <a:xfrm>
            <a:off x="173975" y="1261400"/>
            <a:ext cx="8732100" cy="38082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7"/>
          <p:cNvSpPr/>
          <p:nvPr/>
        </p:nvSpPr>
        <p:spPr>
          <a:xfrm>
            <a:off x="354987" y="1318166"/>
            <a:ext cx="8385300" cy="3689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7"/>
          <p:cNvSpPr/>
          <p:nvPr/>
        </p:nvSpPr>
        <p:spPr>
          <a:xfrm>
            <a:off x="490708" y="1369238"/>
            <a:ext cx="8098500" cy="3592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7"/>
          <p:cNvSpPr/>
          <p:nvPr/>
        </p:nvSpPr>
        <p:spPr>
          <a:xfrm>
            <a:off x="671669" y="1420310"/>
            <a:ext cx="7752000" cy="34785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7"/>
          <p:cNvSpPr txBox="1"/>
          <p:nvPr/>
        </p:nvSpPr>
        <p:spPr>
          <a:xfrm>
            <a:off x="3268075" y="2684200"/>
            <a:ext cx="1522500" cy="4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Snip class timetable</a:t>
            </a:r>
            <a:endParaRPr sz="1800">
              <a:solidFill>
                <a:schemeClr val="dk2"/>
              </a:solidFill>
            </a:endParaRPr>
          </a:p>
        </p:txBody>
      </p:sp>
      <p:pic>
        <p:nvPicPr>
          <p:cNvPr id="151" name="Google Shape;151;p17"/>
          <p:cNvPicPr preferRelativeResize="0"/>
          <p:nvPr/>
        </p:nvPicPr>
        <p:blipFill>
          <a:blip r:embed="rId4">
            <a:alphaModFix/>
          </a:blip>
          <a:stretch>
            <a:fillRect/>
          </a:stretch>
        </p:blipFill>
        <p:spPr>
          <a:xfrm>
            <a:off x="138150" y="1087425"/>
            <a:ext cx="8825926" cy="4056075"/>
          </a:xfrm>
          <a:prstGeom prst="rect">
            <a:avLst/>
          </a:prstGeom>
          <a:solidFill>
            <a:srgbClr val="FFFFFF"/>
          </a:solidFill>
          <a:ln cap="flat" cmpd="sng" w="9525">
            <a:solidFill>
              <a:srgbClr val="000000"/>
            </a:solidFill>
            <a:prstDash val="solid"/>
            <a:round/>
            <a:headEnd len="sm" w="sm" type="none"/>
            <a:tailEnd len="sm" w="sm" type="none"/>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155" name="Shape 155"/>
        <p:cNvGrpSpPr/>
        <p:nvPr/>
      </p:nvGrpSpPr>
      <p:grpSpPr>
        <a:xfrm>
          <a:off x="0" y="0"/>
          <a:ext cx="0" cy="0"/>
          <a:chOff x="0" y="0"/>
          <a:chExt cx="0" cy="0"/>
        </a:xfrm>
      </p:grpSpPr>
      <p:pic>
        <p:nvPicPr>
          <p:cNvPr descr="C:\Users\Teacher\Documents\Assistant Head\riverside logo.bmp" id="156" name="Google Shape;156;p18"/>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157" name="Google Shape;157;p18"/>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8"/>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8"/>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8"/>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8"/>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Home learning</a:t>
            </a:r>
            <a:endParaRPr b="1" sz="3700">
              <a:solidFill>
                <a:srgbClr val="073382"/>
              </a:solidFill>
            </a:endParaRPr>
          </a:p>
        </p:txBody>
      </p:sp>
      <p:grpSp>
        <p:nvGrpSpPr>
          <p:cNvPr id="162" name="Google Shape;162;p18"/>
          <p:cNvGrpSpPr/>
          <p:nvPr/>
        </p:nvGrpSpPr>
        <p:grpSpPr>
          <a:xfrm>
            <a:off x="311302" y="3561341"/>
            <a:ext cx="1857512" cy="1425417"/>
            <a:chOff x="342925" y="3993925"/>
            <a:chExt cx="2092500" cy="761400"/>
          </a:xfrm>
        </p:grpSpPr>
        <p:sp>
          <p:nvSpPr>
            <p:cNvPr id="163" name="Google Shape;163;p18"/>
            <p:cNvSpPr/>
            <p:nvPr/>
          </p:nvSpPr>
          <p:spPr>
            <a:xfrm>
              <a:off x="342925" y="3993925"/>
              <a:ext cx="2092500" cy="761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8"/>
            <p:cNvSpPr/>
            <p:nvPr/>
          </p:nvSpPr>
          <p:spPr>
            <a:xfrm>
              <a:off x="386305" y="4005277"/>
              <a:ext cx="2009700" cy="737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8"/>
            <p:cNvSpPr/>
            <p:nvPr/>
          </p:nvSpPr>
          <p:spPr>
            <a:xfrm>
              <a:off x="418831" y="4015491"/>
              <a:ext cx="1940700" cy="718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8"/>
            <p:cNvSpPr/>
            <p:nvPr/>
          </p:nvSpPr>
          <p:spPr>
            <a:xfrm>
              <a:off x="462199" y="4025705"/>
              <a:ext cx="1857600" cy="695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a:solidFill>
                    <a:srgbClr val="073382"/>
                  </a:solidFill>
                </a:rPr>
                <a:t>20 minutes reading &amp; sign reading record daily</a:t>
              </a:r>
              <a:endParaRPr b="1">
                <a:solidFill>
                  <a:srgbClr val="073382"/>
                </a:solidFill>
              </a:endParaRPr>
            </a:p>
            <a:p>
              <a:pPr indent="0" lvl="0" marL="0" rtl="0" algn="ctr">
                <a:spcBef>
                  <a:spcPts val="0"/>
                </a:spcBef>
                <a:spcAft>
                  <a:spcPts val="0"/>
                </a:spcAft>
                <a:buNone/>
              </a:pPr>
              <a:r>
                <a:rPr b="1" lang="en">
                  <a:solidFill>
                    <a:srgbClr val="073382"/>
                  </a:solidFill>
                </a:rPr>
                <a:t>Review after each book</a:t>
              </a:r>
              <a:endParaRPr b="1">
                <a:solidFill>
                  <a:srgbClr val="073382"/>
                </a:solidFill>
              </a:endParaRPr>
            </a:p>
          </p:txBody>
        </p:sp>
      </p:grpSp>
      <p:grpSp>
        <p:nvGrpSpPr>
          <p:cNvPr id="167" name="Google Shape;167;p18"/>
          <p:cNvGrpSpPr/>
          <p:nvPr/>
        </p:nvGrpSpPr>
        <p:grpSpPr>
          <a:xfrm>
            <a:off x="198841" y="1246647"/>
            <a:ext cx="2009587" cy="2155370"/>
            <a:chOff x="198850" y="1246625"/>
            <a:chExt cx="2528100" cy="2588100"/>
          </a:xfrm>
        </p:grpSpPr>
        <p:grpSp>
          <p:nvGrpSpPr>
            <p:cNvPr id="168" name="Google Shape;168;p18"/>
            <p:cNvGrpSpPr/>
            <p:nvPr/>
          </p:nvGrpSpPr>
          <p:grpSpPr>
            <a:xfrm>
              <a:off x="198850" y="1246625"/>
              <a:ext cx="2528100" cy="2588100"/>
              <a:chOff x="198850" y="1246625"/>
              <a:chExt cx="2528100" cy="2588100"/>
            </a:xfrm>
          </p:grpSpPr>
          <p:sp>
            <p:nvSpPr>
              <p:cNvPr id="169" name="Google Shape;169;p18"/>
              <p:cNvSpPr/>
              <p:nvPr/>
            </p:nvSpPr>
            <p:spPr>
              <a:xfrm>
                <a:off x="198850" y="1246625"/>
                <a:ext cx="2528100" cy="2588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8"/>
              <p:cNvSpPr/>
              <p:nvPr/>
            </p:nvSpPr>
            <p:spPr>
              <a:xfrm>
                <a:off x="251252" y="1285204"/>
                <a:ext cx="2427600" cy="2507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8"/>
              <p:cNvSpPr/>
              <p:nvPr/>
            </p:nvSpPr>
            <p:spPr>
              <a:xfrm>
                <a:off x="290542" y="1319914"/>
                <a:ext cx="2344500" cy="2441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8"/>
              <p:cNvSpPr/>
              <p:nvPr/>
            </p:nvSpPr>
            <p:spPr>
              <a:xfrm>
                <a:off x="342930" y="1354623"/>
                <a:ext cx="2244000" cy="2364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73" name="Google Shape;173;p18"/>
            <p:cNvPicPr preferRelativeResize="0"/>
            <p:nvPr/>
          </p:nvPicPr>
          <p:blipFill rotWithShape="1">
            <a:blip r:embed="rId4">
              <a:alphaModFix/>
            </a:blip>
            <a:srcRect b="0" l="13492" r="14357" t="0"/>
            <a:stretch/>
          </p:blipFill>
          <p:spPr>
            <a:xfrm>
              <a:off x="693137" y="1489775"/>
              <a:ext cx="1539324" cy="2133587"/>
            </a:xfrm>
            <a:prstGeom prst="rect">
              <a:avLst/>
            </a:prstGeom>
            <a:noFill/>
            <a:ln cap="flat" cmpd="sng" w="19050">
              <a:solidFill>
                <a:schemeClr val="lt1"/>
              </a:solidFill>
              <a:prstDash val="solid"/>
              <a:round/>
              <a:headEnd len="sm" w="sm" type="none"/>
              <a:tailEnd len="sm" w="sm" type="none"/>
            </a:ln>
          </p:spPr>
        </p:pic>
      </p:grpSp>
      <p:grpSp>
        <p:nvGrpSpPr>
          <p:cNvPr id="174" name="Google Shape;174;p18"/>
          <p:cNvGrpSpPr/>
          <p:nvPr/>
        </p:nvGrpSpPr>
        <p:grpSpPr>
          <a:xfrm>
            <a:off x="2516480" y="3770007"/>
            <a:ext cx="1857512" cy="1111339"/>
            <a:chOff x="3320875" y="4028400"/>
            <a:chExt cx="2092500" cy="761400"/>
          </a:xfrm>
        </p:grpSpPr>
        <p:sp>
          <p:nvSpPr>
            <p:cNvPr id="175" name="Google Shape;175;p18"/>
            <p:cNvSpPr/>
            <p:nvPr/>
          </p:nvSpPr>
          <p:spPr>
            <a:xfrm>
              <a:off x="3320875" y="4028400"/>
              <a:ext cx="2092500" cy="761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8"/>
            <p:cNvSpPr/>
            <p:nvPr/>
          </p:nvSpPr>
          <p:spPr>
            <a:xfrm>
              <a:off x="3364255" y="4040827"/>
              <a:ext cx="2009700" cy="737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8"/>
            <p:cNvSpPr/>
            <p:nvPr/>
          </p:nvSpPr>
          <p:spPr>
            <a:xfrm>
              <a:off x="3396781" y="4051041"/>
              <a:ext cx="1940700" cy="718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8"/>
            <p:cNvSpPr/>
            <p:nvPr/>
          </p:nvSpPr>
          <p:spPr>
            <a:xfrm>
              <a:off x="3440149" y="4061255"/>
              <a:ext cx="1857600" cy="695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a:solidFill>
                    <a:srgbClr val="073382"/>
                  </a:solidFill>
                </a:rPr>
                <a:t>4 x per week </a:t>
              </a:r>
              <a:r>
                <a:rPr b="1" lang="en">
                  <a:solidFill>
                    <a:srgbClr val="073382"/>
                  </a:solidFill>
                </a:rPr>
                <a:t>TTRockstars</a:t>
              </a:r>
              <a:r>
                <a:rPr b="1" lang="en">
                  <a:solidFill>
                    <a:srgbClr val="073382"/>
                  </a:solidFill>
                </a:rPr>
                <a:t> and Numbots</a:t>
              </a:r>
              <a:endParaRPr b="1">
                <a:solidFill>
                  <a:srgbClr val="073382"/>
                </a:solidFill>
              </a:endParaRPr>
            </a:p>
            <a:p>
              <a:pPr indent="0" lvl="0" marL="0" rtl="0" algn="ctr">
                <a:spcBef>
                  <a:spcPts val="0"/>
                </a:spcBef>
                <a:spcAft>
                  <a:spcPts val="0"/>
                </a:spcAft>
                <a:buNone/>
              </a:pPr>
              <a:r>
                <a:rPr b="1" lang="en">
                  <a:solidFill>
                    <a:srgbClr val="073382"/>
                  </a:solidFill>
                </a:rPr>
                <a:t>Online</a:t>
              </a:r>
              <a:endParaRPr b="1">
                <a:solidFill>
                  <a:srgbClr val="073382"/>
                </a:solidFill>
              </a:endParaRPr>
            </a:p>
          </p:txBody>
        </p:sp>
      </p:grpSp>
      <p:grpSp>
        <p:nvGrpSpPr>
          <p:cNvPr id="179" name="Google Shape;179;p18"/>
          <p:cNvGrpSpPr/>
          <p:nvPr/>
        </p:nvGrpSpPr>
        <p:grpSpPr>
          <a:xfrm>
            <a:off x="2363558" y="1263209"/>
            <a:ext cx="2092603" cy="2122242"/>
            <a:chOff x="3054325" y="1242725"/>
            <a:chExt cx="2625600" cy="2588100"/>
          </a:xfrm>
        </p:grpSpPr>
        <p:grpSp>
          <p:nvGrpSpPr>
            <p:cNvPr id="180" name="Google Shape;180;p18"/>
            <p:cNvGrpSpPr/>
            <p:nvPr/>
          </p:nvGrpSpPr>
          <p:grpSpPr>
            <a:xfrm>
              <a:off x="3054325" y="1242725"/>
              <a:ext cx="2625600" cy="2588100"/>
              <a:chOff x="3054325" y="1242725"/>
              <a:chExt cx="2625600" cy="2588100"/>
            </a:xfrm>
          </p:grpSpPr>
          <p:sp>
            <p:nvSpPr>
              <p:cNvPr id="181" name="Google Shape;181;p18"/>
              <p:cNvSpPr/>
              <p:nvPr/>
            </p:nvSpPr>
            <p:spPr>
              <a:xfrm>
                <a:off x="3054325" y="1242725"/>
                <a:ext cx="2625600" cy="2588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8"/>
              <p:cNvSpPr/>
              <p:nvPr/>
            </p:nvSpPr>
            <p:spPr>
              <a:xfrm>
                <a:off x="3108756" y="1281305"/>
                <a:ext cx="2521500" cy="2507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8"/>
              <p:cNvSpPr/>
              <p:nvPr/>
            </p:nvSpPr>
            <p:spPr>
              <a:xfrm>
                <a:off x="3149568" y="1316016"/>
                <a:ext cx="2435100" cy="2441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4" name="Google Shape;184;p18"/>
            <p:cNvSpPr/>
            <p:nvPr/>
          </p:nvSpPr>
          <p:spPr>
            <a:xfrm>
              <a:off x="3203984" y="1350727"/>
              <a:ext cx="2331000" cy="2364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85" name="Google Shape;185;p18"/>
            <p:cNvPicPr preferRelativeResize="0"/>
            <p:nvPr/>
          </p:nvPicPr>
          <p:blipFill>
            <a:blip r:embed="rId5">
              <a:alphaModFix/>
            </a:blip>
            <a:stretch>
              <a:fillRect/>
            </a:stretch>
          </p:blipFill>
          <p:spPr>
            <a:xfrm>
              <a:off x="3440150" y="1489776"/>
              <a:ext cx="1248334" cy="943500"/>
            </a:xfrm>
            <a:prstGeom prst="rect">
              <a:avLst/>
            </a:prstGeom>
            <a:noFill/>
            <a:ln>
              <a:noFill/>
            </a:ln>
          </p:spPr>
        </p:pic>
        <p:pic>
          <p:nvPicPr>
            <p:cNvPr id="186" name="Google Shape;186;p18"/>
            <p:cNvPicPr preferRelativeResize="0"/>
            <p:nvPr/>
          </p:nvPicPr>
          <p:blipFill>
            <a:blip r:embed="rId6">
              <a:alphaModFix/>
            </a:blip>
            <a:stretch>
              <a:fillRect/>
            </a:stretch>
          </p:blipFill>
          <p:spPr>
            <a:xfrm>
              <a:off x="3534627" y="2639425"/>
              <a:ext cx="1665002" cy="814200"/>
            </a:xfrm>
            <a:prstGeom prst="rect">
              <a:avLst/>
            </a:prstGeom>
            <a:noFill/>
            <a:ln>
              <a:noFill/>
            </a:ln>
          </p:spPr>
        </p:pic>
      </p:grpSp>
      <p:grpSp>
        <p:nvGrpSpPr>
          <p:cNvPr id="187" name="Google Shape;187;p18"/>
          <p:cNvGrpSpPr/>
          <p:nvPr/>
        </p:nvGrpSpPr>
        <p:grpSpPr>
          <a:xfrm>
            <a:off x="4611312" y="1246660"/>
            <a:ext cx="2092603" cy="2155370"/>
            <a:chOff x="6007300" y="1246625"/>
            <a:chExt cx="2625600" cy="2588100"/>
          </a:xfrm>
        </p:grpSpPr>
        <p:sp>
          <p:nvSpPr>
            <p:cNvPr id="188" name="Google Shape;188;p18"/>
            <p:cNvSpPr/>
            <p:nvPr/>
          </p:nvSpPr>
          <p:spPr>
            <a:xfrm>
              <a:off x="6007300" y="1246625"/>
              <a:ext cx="2625600" cy="2588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8"/>
            <p:cNvSpPr/>
            <p:nvPr/>
          </p:nvSpPr>
          <p:spPr>
            <a:xfrm>
              <a:off x="6061731" y="1285205"/>
              <a:ext cx="2521500" cy="2507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8"/>
            <p:cNvSpPr/>
            <p:nvPr/>
          </p:nvSpPr>
          <p:spPr>
            <a:xfrm>
              <a:off x="6102543" y="1319916"/>
              <a:ext cx="2435100" cy="2441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8"/>
            <p:cNvSpPr/>
            <p:nvPr/>
          </p:nvSpPr>
          <p:spPr>
            <a:xfrm>
              <a:off x="6156959" y="1354627"/>
              <a:ext cx="2331000" cy="2364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2" name="Google Shape;192;p18"/>
          <p:cNvGrpSpPr/>
          <p:nvPr/>
        </p:nvGrpSpPr>
        <p:grpSpPr>
          <a:xfrm>
            <a:off x="4721687" y="3650162"/>
            <a:ext cx="1979296" cy="1231412"/>
            <a:chOff x="6338250" y="4021550"/>
            <a:chExt cx="2092500" cy="761400"/>
          </a:xfrm>
        </p:grpSpPr>
        <p:sp>
          <p:nvSpPr>
            <p:cNvPr id="193" name="Google Shape;193;p18"/>
            <p:cNvSpPr/>
            <p:nvPr/>
          </p:nvSpPr>
          <p:spPr>
            <a:xfrm>
              <a:off x="6338250" y="4021550"/>
              <a:ext cx="2092500" cy="761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8"/>
            <p:cNvSpPr/>
            <p:nvPr/>
          </p:nvSpPr>
          <p:spPr>
            <a:xfrm>
              <a:off x="6381630" y="4032902"/>
              <a:ext cx="2009700" cy="737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8"/>
            <p:cNvSpPr/>
            <p:nvPr/>
          </p:nvSpPr>
          <p:spPr>
            <a:xfrm>
              <a:off x="6414156" y="4043116"/>
              <a:ext cx="1940700" cy="718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8"/>
            <p:cNvSpPr/>
            <p:nvPr/>
          </p:nvSpPr>
          <p:spPr>
            <a:xfrm>
              <a:off x="6457524" y="4053330"/>
              <a:ext cx="1857600" cy="695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300">
                  <a:solidFill>
                    <a:srgbClr val="073382"/>
                  </a:solidFill>
                </a:rPr>
                <a:t>Ready Steady Spell Weekly practice</a:t>
              </a:r>
              <a:endParaRPr b="1" sz="1300">
                <a:solidFill>
                  <a:srgbClr val="073382"/>
                </a:solidFill>
              </a:endParaRPr>
            </a:p>
            <a:p>
              <a:pPr indent="0" lvl="0" marL="0" rtl="0" algn="ctr">
                <a:spcBef>
                  <a:spcPts val="0"/>
                </a:spcBef>
                <a:spcAft>
                  <a:spcPts val="0"/>
                </a:spcAft>
                <a:buNone/>
              </a:pPr>
              <a:r>
                <a:rPr b="1" lang="en" sz="1300">
                  <a:solidFill>
                    <a:srgbClr val="073382"/>
                  </a:solidFill>
                </a:rPr>
                <a:t>Test: Friday</a:t>
              </a:r>
              <a:endParaRPr b="1" sz="1300">
                <a:solidFill>
                  <a:srgbClr val="073382"/>
                </a:solidFill>
              </a:endParaRPr>
            </a:p>
            <a:p>
              <a:pPr indent="0" lvl="0" marL="0" rtl="0" algn="ctr">
                <a:spcBef>
                  <a:spcPts val="0"/>
                </a:spcBef>
                <a:spcAft>
                  <a:spcPts val="0"/>
                </a:spcAft>
                <a:buNone/>
              </a:pPr>
              <a:r>
                <a:rPr b="1" lang="en" sz="1300">
                  <a:solidFill>
                    <a:srgbClr val="073382"/>
                  </a:solidFill>
                </a:rPr>
                <a:t>Support booklet</a:t>
              </a:r>
              <a:endParaRPr b="1" sz="1300">
                <a:solidFill>
                  <a:srgbClr val="073382"/>
                </a:solidFill>
              </a:endParaRPr>
            </a:p>
          </p:txBody>
        </p:sp>
      </p:grpSp>
      <p:grpSp>
        <p:nvGrpSpPr>
          <p:cNvPr id="197" name="Google Shape;197;p18"/>
          <p:cNvGrpSpPr/>
          <p:nvPr/>
        </p:nvGrpSpPr>
        <p:grpSpPr>
          <a:xfrm>
            <a:off x="6859071" y="1263209"/>
            <a:ext cx="2092603" cy="2122242"/>
            <a:chOff x="3054325" y="1242725"/>
            <a:chExt cx="2625600" cy="2588100"/>
          </a:xfrm>
        </p:grpSpPr>
        <p:grpSp>
          <p:nvGrpSpPr>
            <p:cNvPr id="198" name="Google Shape;198;p18"/>
            <p:cNvGrpSpPr/>
            <p:nvPr/>
          </p:nvGrpSpPr>
          <p:grpSpPr>
            <a:xfrm>
              <a:off x="3054325" y="1242725"/>
              <a:ext cx="2625600" cy="2588100"/>
              <a:chOff x="3054325" y="1242725"/>
              <a:chExt cx="2625600" cy="2588100"/>
            </a:xfrm>
          </p:grpSpPr>
          <p:sp>
            <p:nvSpPr>
              <p:cNvPr id="199" name="Google Shape;199;p18"/>
              <p:cNvSpPr/>
              <p:nvPr/>
            </p:nvSpPr>
            <p:spPr>
              <a:xfrm>
                <a:off x="3054325" y="1242725"/>
                <a:ext cx="2625600" cy="2588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8"/>
              <p:cNvSpPr/>
              <p:nvPr/>
            </p:nvSpPr>
            <p:spPr>
              <a:xfrm>
                <a:off x="3108756" y="1281305"/>
                <a:ext cx="2521500" cy="2507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8"/>
              <p:cNvSpPr/>
              <p:nvPr/>
            </p:nvSpPr>
            <p:spPr>
              <a:xfrm>
                <a:off x="3149568" y="1316016"/>
                <a:ext cx="2435100" cy="24414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2" name="Google Shape;202;p18"/>
            <p:cNvSpPr/>
            <p:nvPr/>
          </p:nvSpPr>
          <p:spPr>
            <a:xfrm>
              <a:off x="3203984" y="1350727"/>
              <a:ext cx="2331000" cy="23643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 name="Google Shape;203;p18"/>
          <p:cNvGrpSpPr/>
          <p:nvPr/>
        </p:nvGrpSpPr>
        <p:grpSpPr>
          <a:xfrm>
            <a:off x="7048605" y="3755226"/>
            <a:ext cx="1857512" cy="1231412"/>
            <a:chOff x="3320875" y="4028400"/>
            <a:chExt cx="2092500" cy="761400"/>
          </a:xfrm>
        </p:grpSpPr>
        <p:sp>
          <p:nvSpPr>
            <p:cNvPr id="204" name="Google Shape;204;p18"/>
            <p:cNvSpPr/>
            <p:nvPr/>
          </p:nvSpPr>
          <p:spPr>
            <a:xfrm>
              <a:off x="3320875" y="4028400"/>
              <a:ext cx="2092500" cy="7614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8"/>
            <p:cNvSpPr/>
            <p:nvPr/>
          </p:nvSpPr>
          <p:spPr>
            <a:xfrm>
              <a:off x="3364255" y="4040827"/>
              <a:ext cx="2009700" cy="7377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8"/>
            <p:cNvSpPr/>
            <p:nvPr/>
          </p:nvSpPr>
          <p:spPr>
            <a:xfrm>
              <a:off x="3396781" y="4051041"/>
              <a:ext cx="1940700" cy="7185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8"/>
            <p:cNvSpPr/>
            <p:nvPr/>
          </p:nvSpPr>
          <p:spPr>
            <a:xfrm>
              <a:off x="3440149" y="4061255"/>
              <a:ext cx="1857600" cy="695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a:solidFill>
                    <a:srgbClr val="073382"/>
                  </a:solidFill>
                </a:rPr>
                <a:t>1 lesson set by teacher per week</a:t>
              </a:r>
              <a:endParaRPr b="1">
                <a:solidFill>
                  <a:srgbClr val="073382"/>
                </a:solidFill>
              </a:endParaRPr>
            </a:p>
            <a:p>
              <a:pPr indent="0" lvl="0" marL="0" rtl="0" algn="ctr">
                <a:spcBef>
                  <a:spcPts val="0"/>
                </a:spcBef>
                <a:spcAft>
                  <a:spcPts val="0"/>
                </a:spcAft>
                <a:buNone/>
              </a:pPr>
              <a:r>
                <a:rPr b="1" lang="en">
                  <a:solidFill>
                    <a:srgbClr val="073382"/>
                  </a:solidFill>
                </a:rPr>
                <a:t>Online</a:t>
              </a:r>
              <a:endParaRPr b="1">
                <a:solidFill>
                  <a:srgbClr val="073382"/>
                </a:solidFill>
              </a:endParaRPr>
            </a:p>
          </p:txBody>
        </p:sp>
      </p:grpSp>
      <p:pic>
        <p:nvPicPr>
          <p:cNvPr id="208" name="Google Shape;208;p18"/>
          <p:cNvPicPr preferRelativeResize="0"/>
          <p:nvPr/>
        </p:nvPicPr>
        <p:blipFill>
          <a:blip r:embed="rId7">
            <a:alphaModFix/>
          </a:blip>
          <a:stretch>
            <a:fillRect/>
          </a:stretch>
        </p:blipFill>
        <p:spPr>
          <a:xfrm>
            <a:off x="7056284" y="1544535"/>
            <a:ext cx="1698175" cy="1183987"/>
          </a:xfrm>
          <a:prstGeom prst="rect">
            <a:avLst/>
          </a:prstGeom>
          <a:noFill/>
          <a:ln>
            <a:noFill/>
          </a:ln>
        </p:spPr>
      </p:pic>
      <p:pic>
        <p:nvPicPr>
          <p:cNvPr id="209" name="Google Shape;209;p18"/>
          <p:cNvPicPr preferRelativeResize="0"/>
          <p:nvPr/>
        </p:nvPicPr>
        <p:blipFill>
          <a:blip r:embed="rId8">
            <a:alphaModFix/>
          </a:blip>
          <a:stretch>
            <a:fillRect/>
          </a:stretch>
        </p:blipFill>
        <p:spPr>
          <a:xfrm>
            <a:off x="5058905" y="1594899"/>
            <a:ext cx="1197400" cy="131591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213" name="Shape 213"/>
        <p:cNvGrpSpPr/>
        <p:nvPr/>
      </p:nvGrpSpPr>
      <p:grpSpPr>
        <a:xfrm>
          <a:off x="0" y="0"/>
          <a:ext cx="0" cy="0"/>
          <a:chOff x="0" y="0"/>
          <a:chExt cx="0" cy="0"/>
        </a:xfrm>
      </p:grpSpPr>
      <p:sp>
        <p:nvSpPr>
          <p:cNvPr id="214" name="Google Shape;214;p19"/>
          <p:cNvSpPr/>
          <p:nvPr/>
        </p:nvSpPr>
        <p:spPr>
          <a:xfrm>
            <a:off x="198850" y="1246625"/>
            <a:ext cx="8772300" cy="36795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9"/>
          <p:cNvSpPr/>
          <p:nvPr/>
        </p:nvSpPr>
        <p:spPr>
          <a:xfrm>
            <a:off x="380682" y="1301472"/>
            <a:ext cx="8423700" cy="35643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9"/>
          <p:cNvSpPr/>
          <p:nvPr/>
        </p:nvSpPr>
        <p:spPr>
          <a:xfrm>
            <a:off x="517018" y="1350817"/>
            <a:ext cx="8135400" cy="3470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9"/>
          <p:cNvSpPr/>
          <p:nvPr/>
        </p:nvSpPr>
        <p:spPr>
          <a:xfrm>
            <a:off x="698799" y="1400162"/>
            <a:ext cx="7786500" cy="33612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218" name="Google Shape;218;p19"/>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219" name="Google Shape;219;p19"/>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9"/>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9"/>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9"/>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9"/>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MTC </a:t>
            </a:r>
            <a:endParaRPr b="1" sz="3700">
              <a:solidFill>
                <a:srgbClr val="073382"/>
              </a:solidFill>
            </a:endParaRPr>
          </a:p>
        </p:txBody>
      </p:sp>
      <p:sp>
        <p:nvSpPr>
          <p:cNvPr id="224" name="Google Shape;224;p19"/>
          <p:cNvSpPr txBox="1"/>
          <p:nvPr/>
        </p:nvSpPr>
        <p:spPr>
          <a:xfrm>
            <a:off x="517025" y="1713600"/>
            <a:ext cx="7894800" cy="27630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317500" lvl="0" marL="457200" rtl="0" algn="l">
              <a:spcBef>
                <a:spcPts val="0"/>
              </a:spcBef>
              <a:spcAft>
                <a:spcPts val="0"/>
              </a:spcAft>
              <a:buClr>
                <a:srgbClr val="000000"/>
              </a:buClr>
              <a:buSzPts val="1400"/>
              <a:buFont typeface="Comic Sans MS"/>
              <a:buChar char="●"/>
            </a:pPr>
            <a:r>
              <a:rPr lang="en" sz="1500">
                <a:solidFill>
                  <a:srgbClr val="000000"/>
                </a:solidFill>
                <a:latin typeface="Comic Sans MS"/>
                <a:ea typeface="Comic Sans MS"/>
                <a:cs typeface="Comic Sans MS"/>
                <a:sym typeface="Comic Sans MS"/>
              </a:rPr>
              <a:t>The MTC (multiplication tables check) is a statutory government test designed </a:t>
            </a:r>
            <a:r>
              <a:rPr lang="en" sz="1550">
                <a:solidFill>
                  <a:srgbClr val="000000"/>
                </a:solidFill>
                <a:highlight>
                  <a:srgbClr val="FFFFFF"/>
                </a:highlight>
                <a:latin typeface="Comic Sans MS"/>
                <a:ea typeface="Comic Sans MS"/>
                <a:cs typeface="Comic Sans MS"/>
                <a:sym typeface="Comic Sans MS"/>
              </a:rPr>
              <a:t>to determine whether pupils can recall their times tables fluently. </a:t>
            </a:r>
            <a:endParaRPr sz="1550">
              <a:solidFill>
                <a:srgbClr val="000000"/>
              </a:solidFill>
              <a:highlight>
                <a:srgbClr val="FFFFFF"/>
              </a:highlight>
              <a:latin typeface="Comic Sans MS"/>
              <a:ea typeface="Comic Sans MS"/>
              <a:cs typeface="Comic Sans MS"/>
              <a:sym typeface="Comic Sans MS"/>
            </a:endParaRPr>
          </a:p>
          <a:p>
            <a:pPr indent="0" lvl="0" marL="457200" rtl="0" algn="l">
              <a:spcBef>
                <a:spcPts val="0"/>
              </a:spcBef>
              <a:spcAft>
                <a:spcPts val="0"/>
              </a:spcAft>
              <a:buNone/>
            </a:pPr>
            <a:r>
              <a:t/>
            </a:r>
            <a:endParaRPr sz="1550">
              <a:solidFill>
                <a:srgbClr val="000000"/>
              </a:solidFill>
              <a:highlight>
                <a:srgbClr val="FFFFFF"/>
              </a:highlight>
              <a:latin typeface="Comic Sans MS"/>
              <a:ea typeface="Comic Sans MS"/>
              <a:cs typeface="Comic Sans MS"/>
              <a:sym typeface="Comic Sans MS"/>
            </a:endParaRPr>
          </a:p>
          <a:p>
            <a:pPr indent="-327025" lvl="0" marL="457200" rtl="0" algn="l">
              <a:spcBef>
                <a:spcPts val="0"/>
              </a:spcBef>
              <a:spcAft>
                <a:spcPts val="0"/>
              </a:spcAft>
              <a:buClr>
                <a:srgbClr val="000000"/>
              </a:buClr>
              <a:buSzPts val="1550"/>
              <a:buFont typeface="Comic Sans MS"/>
              <a:buChar char="●"/>
            </a:pPr>
            <a:r>
              <a:rPr lang="en" sz="1550">
                <a:solidFill>
                  <a:srgbClr val="000000"/>
                </a:solidFill>
                <a:highlight>
                  <a:srgbClr val="FFFFFF"/>
                </a:highlight>
                <a:latin typeface="Comic Sans MS"/>
                <a:ea typeface="Comic Sans MS"/>
                <a:cs typeface="Comic Sans MS"/>
                <a:sym typeface="Comic Sans MS"/>
              </a:rPr>
              <a:t>This is essential for future success in mathematics. </a:t>
            </a:r>
            <a:endParaRPr sz="1550">
              <a:solidFill>
                <a:srgbClr val="000000"/>
              </a:solidFill>
              <a:highlight>
                <a:srgbClr val="FFFFFF"/>
              </a:highlight>
              <a:latin typeface="Comic Sans MS"/>
              <a:ea typeface="Comic Sans MS"/>
              <a:cs typeface="Comic Sans MS"/>
              <a:sym typeface="Comic Sans MS"/>
            </a:endParaRPr>
          </a:p>
          <a:p>
            <a:pPr indent="0" lvl="0" marL="457200" rtl="0" algn="l">
              <a:spcBef>
                <a:spcPts val="0"/>
              </a:spcBef>
              <a:spcAft>
                <a:spcPts val="0"/>
              </a:spcAft>
              <a:buNone/>
            </a:pPr>
            <a:r>
              <a:t/>
            </a:r>
            <a:endParaRPr sz="1550">
              <a:solidFill>
                <a:srgbClr val="000000"/>
              </a:solidFill>
              <a:highlight>
                <a:srgbClr val="FFFFFF"/>
              </a:highlight>
              <a:latin typeface="Comic Sans MS"/>
              <a:ea typeface="Comic Sans MS"/>
              <a:cs typeface="Comic Sans MS"/>
              <a:sym typeface="Comic Sans MS"/>
            </a:endParaRPr>
          </a:p>
          <a:p>
            <a:pPr indent="-317500" lvl="0" marL="457200" rtl="0" algn="l">
              <a:spcBef>
                <a:spcPts val="0"/>
              </a:spcBef>
              <a:spcAft>
                <a:spcPts val="0"/>
              </a:spcAft>
              <a:buClr>
                <a:srgbClr val="000000"/>
              </a:buClr>
              <a:buSzPts val="1400"/>
              <a:buFont typeface="Comic Sans MS"/>
              <a:buChar char="●"/>
            </a:pPr>
            <a:r>
              <a:rPr lang="en" sz="1550">
                <a:solidFill>
                  <a:srgbClr val="000000"/>
                </a:solidFill>
                <a:highlight>
                  <a:srgbClr val="FFFFFF"/>
                </a:highlight>
                <a:latin typeface="Comic Sans MS"/>
                <a:ea typeface="Comic Sans MS"/>
                <a:cs typeface="Comic Sans MS"/>
                <a:sym typeface="Comic Sans MS"/>
              </a:rPr>
              <a:t>It will help schools to identify pupils who have not yet mastered their times tables, so that additional support can be provided.</a:t>
            </a:r>
            <a:r>
              <a:rPr lang="en" sz="1500">
                <a:solidFill>
                  <a:srgbClr val="000000"/>
                </a:solidFill>
                <a:latin typeface="Comic Sans MS"/>
                <a:ea typeface="Comic Sans MS"/>
                <a:cs typeface="Comic Sans MS"/>
                <a:sym typeface="Comic Sans MS"/>
              </a:rPr>
              <a:t> </a:t>
            </a:r>
            <a:endParaRPr sz="1500">
              <a:solidFill>
                <a:srgbClr val="000000"/>
              </a:solidFill>
              <a:latin typeface="Comic Sans MS"/>
              <a:ea typeface="Comic Sans MS"/>
              <a:cs typeface="Comic Sans MS"/>
              <a:sym typeface="Comic Sans MS"/>
            </a:endParaRPr>
          </a:p>
          <a:p>
            <a:pPr indent="-323850" lvl="0" marL="457200" rtl="0" algn="l">
              <a:spcBef>
                <a:spcPts val="0"/>
              </a:spcBef>
              <a:spcAft>
                <a:spcPts val="0"/>
              </a:spcAft>
              <a:buSzPts val="1500"/>
              <a:buFont typeface="Comic Sans MS"/>
              <a:buChar char="●"/>
            </a:pPr>
            <a:r>
              <a:rPr lang="en">
                <a:latin typeface="Comic Sans MS"/>
                <a:ea typeface="Comic Sans MS"/>
                <a:cs typeface="Comic Sans MS"/>
                <a:sym typeface="Comic Sans MS"/>
              </a:rPr>
              <a:t>The test consists of multiplication questions and the children will have a set time to answer each question.</a:t>
            </a:r>
            <a:endParaRPr>
              <a:latin typeface="Comic Sans MS"/>
              <a:ea typeface="Comic Sans MS"/>
              <a:cs typeface="Comic Sans MS"/>
              <a:sym typeface="Comic Sans MS"/>
            </a:endParaRPr>
          </a:p>
          <a:p>
            <a:pPr indent="-323850" lvl="0" marL="457200" rtl="0" algn="l">
              <a:spcBef>
                <a:spcPts val="0"/>
              </a:spcBef>
              <a:spcAft>
                <a:spcPts val="0"/>
              </a:spcAft>
              <a:buSzPts val="1500"/>
              <a:buFont typeface="Comic Sans MS"/>
              <a:buChar char="●"/>
            </a:pPr>
            <a:r>
              <a:rPr lang="en">
                <a:latin typeface="Comic Sans MS"/>
                <a:ea typeface="Comic Sans MS"/>
                <a:cs typeface="Comic Sans MS"/>
                <a:sym typeface="Comic Sans MS"/>
              </a:rPr>
              <a:t>There are 25 questions and children will have 6 seconds to answer each. </a:t>
            </a:r>
            <a:endParaRPr>
              <a:latin typeface="Comic Sans MS"/>
              <a:ea typeface="Comic Sans MS"/>
              <a:cs typeface="Comic Sans MS"/>
              <a:sym typeface="Comic Sans MS"/>
            </a:endParaRPr>
          </a:p>
          <a:p>
            <a:pPr indent="0" lvl="0" marL="457200" rtl="0" algn="l">
              <a:spcBef>
                <a:spcPts val="0"/>
              </a:spcBef>
              <a:spcAft>
                <a:spcPts val="0"/>
              </a:spcAft>
              <a:buNone/>
            </a:pPr>
            <a:r>
              <a:t/>
            </a:r>
            <a:endParaRPr sz="1500">
              <a:latin typeface="Comic Sans MS"/>
              <a:ea typeface="Comic Sans MS"/>
              <a:cs typeface="Comic Sans MS"/>
              <a:sym typeface="Comic Sans M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228" name="Shape 228"/>
        <p:cNvGrpSpPr/>
        <p:nvPr/>
      </p:nvGrpSpPr>
      <p:grpSpPr>
        <a:xfrm>
          <a:off x="0" y="0"/>
          <a:ext cx="0" cy="0"/>
          <a:chOff x="0" y="0"/>
          <a:chExt cx="0" cy="0"/>
        </a:xfrm>
      </p:grpSpPr>
      <p:sp>
        <p:nvSpPr>
          <p:cNvPr id="229" name="Google Shape;229;p20"/>
          <p:cNvSpPr/>
          <p:nvPr/>
        </p:nvSpPr>
        <p:spPr>
          <a:xfrm>
            <a:off x="198850" y="1246625"/>
            <a:ext cx="8772300" cy="36795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0"/>
          <p:cNvSpPr/>
          <p:nvPr/>
        </p:nvSpPr>
        <p:spPr>
          <a:xfrm>
            <a:off x="380682" y="1301472"/>
            <a:ext cx="8423700" cy="35643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0"/>
          <p:cNvSpPr/>
          <p:nvPr/>
        </p:nvSpPr>
        <p:spPr>
          <a:xfrm>
            <a:off x="517018" y="1350817"/>
            <a:ext cx="8135400" cy="3470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0"/>
          <p:cNvSpPr/>
          <p:nvPr/>
        </p:nvSpPr>
        <p:spPr>
          <a:xfrm>
            <a:off x="698799" y="1400162"/>
            <a:ext cx="7786500" cy="33612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br>
              <a:rPr b="1" lang="en" sz="1600">
                <a:solidFill>
                  <a:schemeClr val="dk1"/>
                </a:solidFill>
                <a:latin typeface="Comic Sans MS"/>
                <a:ea typeface="Comic Sans MS"/>
                <a:cs typeface="Comic Sans MS"/>
                <a:sym typeface="Comic Sans MS"/>
              </a:rPr>
            </a:br>
            <a:br>
              <a:rPr b="1" lang="en" sz="1600">
                <a:solidFill>
                  <a:schemeClr val="dk1"/>
                </a:solidFill>
                <a:latin typeface="Comic Sans MS"/>
                <a:ea typeface="Comic Sans MS"/>
                <a:cs typeface="Comic Sans MS"/>
                <a:sym typeface="Comic Sans MS"/>
              </a:rPr>
            </a:br>
            <a:r>
              <a:rPr b="1" lang="en" sz="1600">
                <a:solidFill>
                  <a:schemeClr val="dk1"/>
                </a:solidFill>
                <a:latin typeface="Comic Sans MS"/>
                <a:ea typeface="Comic Sans MS"/>
                <a:cs typeface="Comic Sans MS"/>
                <a:sym typeface="Comic Sans MS"/>
              </a:rPr>
              <a:t>Last year Riverside did incredibly well. We were above the national average with the mean score and we were also well above the national average for children getting full marks. This year we want to do even better!</a:t>
            </a:r>
            <a:endParaRPr/>
          </a:p>
        </p:txBody>
      </p:sp>
      <p:pic>
        <p:nvPicPr>
          <p:cNvPr descr="C:\Users\Teacher\Documents\Assistant Head\riverside logo.bmp" id="233" name="Google Shape;233;p20"/>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234" name="Google Shape;234;p20"/>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0"/>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0"/>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0"/>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0"/>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MTC </a:t>
            </a:r>
            <a:endParaRPr b="1" sz="3700">
              <a:solidFill>
                <a:srgbClr val="073382"/>
              </a:solidFill>
            </a:endParaRPr>
          </a:p>
        </p:txBody>
      </p:sp>
      <p:graphicFrame>
        <p:nvGraphicFramePr>
          <p:cNvPr id="239" name="Google Shape;239;p20"/>
          <p:cNvGraphicFramePr/>
          <p:nvPr/>
        </p:nvGraphicFramePr>
        <p:xfrm>
          <a:off x="2533475" y="1566005"/>
          <a:ext cx="3000000" cy="3000000"/>
        </p:xfrm>
        <a:graphic>
          <a:graphicData uri="http://schemas.openxmlformats.org/drawingml/2006/table">
            <a:tbl>
              <a:tblPr>
                <a:noFill/>
                <a:tableStyleId>{216E81DD-1CB8-4D5C-AB71-11A169262070}</a:tableStyleId>
              </a:tblPr>
              <a:tblGrid>
                <a:gridCol w="1339900"/>
                <a:gridCol w="1288100"/>
                <a:gridCol w="1280700"/>
              </a:tblGrid>
              <a:tr h="315700">
                <a:tc>
                  <a:txBody>
                    <a:bodyPr/>
                    <a:lstStyle/>
                    <a:p>
                      <a:pPr indent="0" lvl="0" marL="0" rtl="0" algn="l">
                        <a:spcBef>
                          <a:spcPts val="0"/>
                        </a:spcBef>
                        <a:spcAft>
                          <a:spcPts val="0"/>
                        </a:spcAft>
                        <a:buNone/>
                      </a:pPr>
                      <a:r>
                        <a:t/>
                      </a:r>
                      <a:endParaRPr sz="1000"/>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9DAF8"/>
                    </a:solidFill>
                  </a:tcPr>
                </a:tc>
                <a:tc>
                  <a:txBody>
                    <a:bodyPr/>
                    <a:lstStyle/>
                    <a:p>
                      <a:pPr indent="0" lvl="0" marL="0" rtl="0" algn="ctr">
                        <a:spcBef>
                          <a:spcPts val="0"/>
                        </a:spcBef>
                        <a:spcAft>
                          <a:spcPts val="0"/>
                        </a:spcAft>
                        <a:buNone/>
                      </a:pPr>
                      <a:r>
                        <a:rPr lang="en" sz="1000"/>
                        <a:t>National data</a:t>
                      </a:r>
                      <a:endParaRPr sz="1000"/>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9DAF8"/>
                    </a:solidFill>
                  </a:tcPr>
                </a:tc>
                <a:tc>
                  <a:txBody>
                    <a:bodyPr/>
                    <a:lstStyle/>
                    <a:p>
                      <a:pPr indent="0" lvl="0" marL="0" rtl="0" algn="ctr">
                        <a:spcBef>
                          <a:spcPts val="0"/>
                        </a:spcBef>
                        <a:spcAft>
                          <a:spcPts val="0"/>
                        </a:spcAft>
                        <a:buNone/>
                      </a:pPr>
                      <a:r>
                        <a:rPr lang="en" sz="1000"/>
                        <a:t>Riverside data</a:t>
                      </a:r>
                      <a:endParaRPr sz="1000"/>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9DAF8"/>
                    </a:solidFill>
                  </a:tcPr>
                </a:tc>
              </a:tr>
              <a:tr h="315700">
                <a:tc>
                  <a:txBody>
                    <a:bodyPr/>
                    <a:lstStyle/>
                    <a:p>
                      <a:pPr indent="0" lvl="0" marL="0" rtl="0" algn="l">
                        <a:spcBef>
                          <a:spcPts val="0"/>
                        </a:spcBef>
                        <a:spcAft>
                          <a:spcPts val="0"/>
                        </a:spcAft>
                        <a:buNone/>
                      </a:pPr>
                      <a:r>
                        <a:rPr lang="en" sz="1000"/>
                        <a:t>Average score</a:t>
                      </a:r>
                      <a:endParaRPr sz="1000"/>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9DAF8"/>
                    </a:solidFill>
                  </a:tcPr>
                </a:tc>
                <a:tc>
                  <a:txBody>
                    <a:bodyPr/>
                    <a:lstStyle/>
                    <a:p>
                      <a:pPr indent="0" lvl="0" marL="0" rtl="0" algn="ctr">
                        <a:spcBef>
                          <a:spcPts val="0"/>
                        </a:spcBef>
                        <a:spcAft>
                          <a:spcPts val="0"/>
                        </a:spcAft>
                        <a:buNone/>
                      </a:pPr>
                      <a:r>
                        <a:rPr lang="en" sz="1000"/>
                        <a:t>20.2</a:t>
                      </a:r>
                      <a:endParaRPr sz="1000"/>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9DAF8"/>
                    </a:solidFill>
                  </a:tcPr>
                </a:tc>
                <a:tc>
                  <a:txBody>
                    <a:bodyPr/>
                    <a:lstStyle/>
                    <a:p>
                      <a:pPr indent="0" lvl="0" marL="0" rtl="0" algn="ctr">
                        <a:spcBef>
                          <a:spcPts val="0"/>
                        </a:spcBef>
                        <a:spcAft>
                          <a:spcPts val="0"/>
                        </a:spcAft>
                        <a:buNone/>
                      </a:pPr>
                      <a:r>
                        <a:rPr lang="en" sz="1000"/>
                        <a:t>22.2</a:t>
                      </a:r>
                      <a:endParaRPr sz="1000"/>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9DAF8"/>
                    </a:solidFill>
                  </a:tcPr>
                </a:tc>
              </a:tr>
              <a:tr h="315700">
                <a:tc>
                  <a:txBody>
                    <a:bodyPr/>
                    <a:lstStyle/>
                    <a:p>
                      <a:pPr indent="0" lvl="0" marL="0" rtl="0" algn="l">
                        <a:spcBef>
                          <a:spcPts val="0"/>
                        </a:spcBef>
                        <a:spcAft>
                          <a:spcPts val="0"/>
                        </a:spcAft>
                        <a:buNone/>
                      </a:pPr>
                      <a:r>
                        <a:rPr lang="en" sz="1000"/>
                        <a:t>Full marks</a:t>
                      </a:r>
                      <a:endParaRPr sz="1000"/>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9DAF8"/>
                    </a:solidFill>
                  </a:tcPr>
                </a:tc>
                <a:tc>
                  <a:txBody>
                    <a:bodyPr/>
                    <a:lstStyle/>
                    <a:p>
                      <a:pPr indent="0" lvl="0" marL="0" rtl="0" algn="ctr">
                        <a:spcBef>
                          <a:spcPts val="0"/>
                        </a:spcBef>
                        <a:spcAft>
                          <a:spcPts val="0"/>
                        </a:spcAft>
                        <a:buNone/>
                      </a:pPr>
                      <a:r>
                        <a:rPr lang="en" sz="1000"/>
                        <a:t>29%</a:t>
                      </a:r>
                      <a:endParaRPr sz="1000"/>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9DAF8"/>
                    </a:solidFill>
                  </a:tcPr>
                </a:tc>
                <a:tc>
                  <a:txBody>
                    <a:bodyPr/>
                    <a:lstStyle/>
                    <a:p>
                      <a:pPr indent="0" lvl="0" marL="0" rtl="0" algn="ctr">
                        <a:spcBef>
                          <a:spcPts val="0"/>
                        </a:spcBef>
                        <a:spcAft>
                          <a:spcPts val="0"/>
                        </a:spcAft>
                        <a:buNone/>
                      </a:pPr>
                      <a:r>
                        <a:rPr lang="en" sz="1000"/>
                        <a:t>54%</a:t>
                      </a:r>
                      <a:endParaRPr sz="1000"/>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9DAF8"/>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243" name="Shape 243"/>
        <p:cNvGrpSpPr/>
        <p:nvPr/>
      </p:nvGrpSpPr>
      <p:grpSpPr>
        <a:xfrm>
          <a:off x="0" y="0"/>
          <a:ext cx="0" cy="0"/>
          <a:chOff x="0" y="0"/>
          <a:chExt cx="0" cy="0"/>
        </a:xfrm>
      </p:grpSpPr>
      <p:sp>
        <p:nvSpPr>
          <p:cNvPr id="244" name="Google Shape;244;p21"/>
          <p:cNvSpPr/>
          <p:nvPr/>
        </p:nvSpPr>
        <p:spPr>
          <a:xfrm>
            <a:off x="198850" y="1246625"/>
            <a:ext cx="8772300" cy="36795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1"/>
          <p:cNvSpPr/>
          <p:nvPr/>
        </p:nvSpPr>
        <p:spPr>
          <a:xfrm>
            <a:off x="380682" y="1301472"/>
            <a:ext cx="8423700" cy="35643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1"/>
          <p:cNvSpPr/>
          <p:nvPr/>
        </p:nvSpPr>
        <p:spPr>
          <a:xfrm>
            <a:off x="517018" y="1350817"/>
            <a:ext cx="8135400" cy="3470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1"/>
          <p:cNvSpPr/>
          <p:nvPr/>
        </p:nvSpPr>
        <p:spPr>
          <a:xfrm>
            <a:off x="698799" y="1400162"/>
            <a:ext cx="7786500" cy="33612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248" name="Google Shape;248;p21"/>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249" name="Google Shape;249;p21"/>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21"/>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1"/>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1"/>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1"/>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MTC </a:t>
            </a:r>
            <a:endParaRPr b="1" sz="3700">
              <a:solidFill>
                <a:srgbClr val="073382"/>
              </a:solidFill>
            </a:endParaRPr>
          </a:p>
        </p:txBody>
      </p:sp>
      <p:pic>
        <p:nvPicPr>
          <p:cNvPr id="254" name="Google Shape;254;p21">
            <a:hlinkClick r:id="rId4"/>
          </p:cNvPr>
          <p:cNvPicPr preferRelativeResize="0"/>
          <p:nvPr/>
        </p:nvPicPr>
        <p:blipFill>
          <a:blip r:embed="rId5">
            <a:alphaModFix/>
          </a:blip>
          <a:stretch>
            <a:fillRect/>
          </a:stretch>
        </p:blipFill>
        <p:spPr>
          <a:xfrm>
            <a:off x="1643500" y="1742252"/>
            <a:ext cx="5720801" cy="246652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258" name="Shape 258"/>
        <p:cNvGrpSpPr/>
        <p:nvPr/>
      </p:nvGrpSpPr>
      <p:grpSpPr>
        <a:xfrm>
          <a:off x="0" y="0"/>
          <a:ext cx="0" cy="0"/>
          <a:chOff x="0" y="0"/>
          <a:chExt cx="0" cy="0"/>
        </a:xfrm>
      </p:grpSpPr>
      <p:grpSp>
        <p:nvGrpSpPr>
          <p:cNvPr id="259" name="Google Shape;259;p22"/>
          <p:cNvGrpSpPr/>
          <p:nvPr/>
        </p:nvGrpSpPr>
        <p:grpSpPr>
          <a:xfrm>
            <a:off x="50253" y="1257146"/>
            <a:ext cx="2776031" cy="3720088"/>
            <a:chOff x="103600" y="1250525"/>
            <a:chExt cx="3582900" cy="3819000"/>
          </a:xfrm>
        </p:grpSpPr>
        <p:sp>
          <p:nvSpPr>
            <p:cNvPr id="260" name="Google Shape;260;p22"/>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2"/>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2"/>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22"/>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C:\Users\Teacher\Documents\Assistant Head\riverside logo.bmp" id="264" name="Google Shape;264;p22"/>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265" name="Google Shape;265;p22"/>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2"/>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2"/>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2"/>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2"/>
          <p:cNvSpPr txBox="1"/>
          <p:nvPr/>
        </p:nvSpPr>
        <p:spPr>
          <a:xfrm>
            <a:off x="1643450" y="192075"/>
            <a:ext cx="6989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Parent Workshops </a:t>
            </a:r>
            <a:endParaRPr b="1" sz="3700">
              <a:solidFill>
                <a:srgbClr val="073382"/>
              </a:solidFill>
            </a:endParaRPr>
          </a:p>
        </p:txBody>
      </p:sp>
      <p:grpSp>
        <p:nvGrpSpPr>
          <p:cNvPr id="270" name="Google Shape;270;p22"/>
          <p:cNvGrpSpPr/>
          <p:nvPr/>
        </p:nvGrpSpPr>
        <p:grpSpPr>
          <a:xfrm>
            <a:off x="3079423" y="1273478"/>
            <a:ext cx="2789288" cy="3654783"/>
            <a:chOff x="103600" y="1250525"/>
            <a:chExt cx="3582900" cy="3819000"/>
          </a:xfrm>
        </p:grpSpPr>
        <p:sp>
          <p:nvSpPr>
            <p:cNvPr id="271" name="Google Shape;271;p22"/>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2"/>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2"/>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22"/>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5" name="Google Shape;275;p22"/>
          <p:cNvSpPr txBox="1"/>
          <p:nvPr/>
        </p:nvSpPr>
        <p:spPr>
          <a:xfrm>
            <a:off x="286641" y="1443372"/>
            <a:ext cx="2153100" cy="415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500"/>
              <a:t>Spelling</a:t>
            </a:r>
            <a:endParaRPr b="1" sz="1500"/>
          </a:p>
        </p:txBody>
      </p:sp>
      <p:sp>
        <p:nvSpPr>
          <p:cNvPr id="276" name="Google Shape;276;p22"/>
          <p:cNvSpPr txBox="1"/>
          <p:nvPr/>
        </p:nvSpPr>
        <p:spPr>
          <a:xfrm>
            <a:off x="3582466" y="1491684"/>
            <a:ext cx="2022000" cy="415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500"/>
              <a:t>RWI parent meeting</a:t>
            </a:r>
            <a:r>
              <a:rPr lang="en"/>
              <a:t> </a:t>
            </a:r>
            <a:endParaRPr/>
          </a:p>
        </p:txBody>
      </p:sp>
      <p:pic>
        <p:nvPicPr>
          <p:cNvPr id="277" name="Google Shape;277;p22"/>
          <p:cNvPicPr preferRelativeResize="0"/>
          <p:nvPr/>
        </p:nvPicPr>
        <p:blipFill>
          <a:blip r:embed="rId4">
            <a:alphaModFix/>
          </a:blip>
          <a:stretch>
            <a:fillRect/>
          </a:stretch>
        </p:blipFill>
        <p:spPr>
          <a:xfrm>
            <a:off x="3374087" y="1985325"/>
            <a:ext cx="1806687" cy="1635350"/>
          </a:xfrm>
          <a:prstGeom prst="rect">
            <a:avLst/>
          </a:prstGeom>
          <a:noFill/>
          <a:ln cap="flat" cmpd="sng" w="9525">
            <a:solidFill>
              <a:schemeClr val="lt1"/>
            </a:solidFill>
            <a:prstDash val="solid"/>
            <a:round/>
            <a:headEnd len="sm" w="sm" type="none"/>
            <a:tailEnd len="sm" w="sm" type="none"/>
          </a:ln>
        </p:spPr>
      </p:pic>
      <p:sp>
        <p:nvSpPr>
          <p:cNvPr id="278" name="Google Shape;278;p22"/>
          <p:cNvSpPr txBox="1"/>
          <p:nvPr/>
        </p:nvSpPr>
        <p:spPr>
          <a:xfrm>
            <a:off x="410879" y="3894797"/>
            <a:ext cx="24153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a:t>Date: Tues 1st Oct</a:t>
            </a:r>
            <a:endParaRPr b="1" sz="1500"/>
          </a:p>
        </p:txBody>
      </p:sp>
      <p:sp>
        <p:nvSpPr>
          <p:cNvPr id="279" name="Google Shape;279;p22"/>
          <p:cNvSpPr txBox="1"/>
          <p:nvPr/>
        </p:nvSpPr>
        <p:spPr>
          <a:xfrm>
            <a:off x="3374075" y="3899979"/>
            <a:ext cx="22002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a:t>Date: Wed 9th Oct</a:t>
            </a:r>
            <a:endParaRPr/>
          </a:p>
        </p:txBody>
      </p:sp>
      <p:pic>
        <p:nvPicPr>
          <p:cNvPr id="280" name="Google Shape;280;p22"/>
          <p:cNvPicPr preferRelativeResize="0"/>
          <p:nvPr/>
        </p:nvPicPr>
        <p:blipFill>
          <a:blip r:embed="rId5">
            <a:alphaModFix/>
          </a:blip>
          <a:stretch>
            <a:fillRect/>
          </a:stretch>
        </p:blipFill>
        <p:spPr>
          <a:xfrm>
            <a:off x="576500" y="1890850"/>
            <a:ext cx="1573400" cy="1907616"/>
          </a:xfrm>
          <a:prstGeom prst="rect">
            <a:avLst/>
          </a:prstGeom>
          <a:noFill/>
          <a:ln>
            <a:noFill/>
          </a:ln>
        </p:spPr>
      </p:pic>
      <p:grpSp>
        <p:nvGrpSpPr>
          <p:cNvPr id="281" name="Google Shape;281;p22"/>
          <p:cNvGrpSpPr/>
          <p:nvPr/>
        </p:nvGrpSpPr>
        <p:grpSpPr>
          <a:xfrm>
            <a:off x="6112702" y="1306128"/>
            <a:ext cx="2731961" cy="3654783"/>
            <a:chOff x="103600" y="1250525"/>
            <a:chExt cx="3582900" cy="3819000"/>
          </a:xfrm>
        </p:grpSpPr>
        <p:sp>
          <p:nvSpPr>
            <p:cNvPr id="282" name="Google Shape;282;p22"/>
            <p:cNvSpPr/>
            <p:nvPr/>
          </p:nvSpPr>
          <p:spPr>
            <a:xfrm>
              <a:off x="103600" y="1250525"/>
              <a:ext cx="3582900" cy="38190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2"/>
            <p:cNvSpPr/>
            <p:nvPr/>
          </p:nvSpPr>
          <p:spPr>
            <a:xfrm>
              <a:off x="177870" y="1307453"/>
              <a:ext cx="3440700" cy="36996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2"/>
            <p:cNvSpPr/>
            <p:nvPr/>
          </p:nvSpPr>
          <p:spPr>
            <a:xfrm>
              <a:off x="233557" y="1358671"/>
              <a:ext cx="3322800" cy="36027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2"/>
            <p:cNvSpPr/>
            <p:nvPr/>
          </p:nvSpPr>
          <p:spPr>
            <a:xfrm>
              <a:off x="307806" y="1409889"/>
              <a:ext cx="3180600" cy="3488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6" name="Google Shape;286;p22"/>
          <p:cNvSpPr txBox="1"/>
          <p:nvPr/>
        </p:nvSpPr>
        <p:spPr>
          <a:xfrm>
            <a:off x="6715012" y="1475356"/>
            <a:ext cx="1980300" cy="415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500"/>
              <a:t>Maths</a:t>
            </a:r>
            <a:endParaRPr/>
          </a:p>
        </p:txBody>
      </p:sp>
      <p:sp>
        <p:nvSpPr>
          <p:cNvPr id="287" name="Google Shape;287;p22"/>
          <p:cNvSpPr txBox="1"/>
          <p:nvPr/>
        </p:nvSpPr>
        <p:spPr>
          <a:xfrm>
            <a:off x="6401233" y="3916345"/>
            <a:ext cx="21549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a:t>Date: Thurs 17th Oct</a:t>
            </a:r>
            <a:endParaRPr/>
          </a:p>
        </p:txBody>
      </p:sp>
      <p:pic>
        <p:nvPicPr>
          <p:cNvPr id="288" name="Google Shape;288;p22"/>
          <p:cNvPicPr preferRelativeResize="0"/>
          <p:nvPr/>
        </p:nvPicPr>
        <p:blipFill>
          <a:blip r:embed="rId6">
            <a:alphaModFix/>
          </a:blip>
          <a:stretch>
            <a:fillRect/>
          </a:stretch>
        </p:blipFill>
        <p:spPr>
          <a:xfrm>
            <a:off x="6592336" y="2085921"/>
            <a:ext cx="1772702" cy="163534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292" name="Shape 292"/>
        <p:cNvGrpSpPr/>
        <p:nvPr/>
      </p:nvGrpSpPr>
      <p:grpSpPr>
        <a:xfrm>
          <a:off x="0" y="0"/>
          <a:ext cx="0" cy="0"/>
          <a:chOff x="0" y="0"/>
          <a:chExt cx="0" cy="0"/>
        </a:xfrm>
      </p:grpSpPr>
      <p:sp>
        <p:nvSpPr>
          <p:cNvPr id="293" name="Google Shape;293;p23"/>
          <p:cNvSpPr/>
          <p:nvPr/>
        </p:nvSpPr>
        <p:spPr>
          <a:xfrm>
            <a:off x="198850" y="1246625"/>
            <a:ext cx="8509800" cy="3740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3"/>
          <p:cNvSpPr/>
          <p:nvPr/>
        </p:nvSpPr>
        <p:spPr>
          <a:xfrm>
            <a:off x="375240" y="1302376"/>
            <a:ext cx="8171400" cy="3623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3"/>
          <p:cNvSpPr/>
          <p:nvPr/>
        </p:nvSpPr>
        <p:spPr>
          <a:xfrm>
            <a:off x="507496" y="1352535"/>
            <a:ext cx="7891800" cy="35280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3"/>
          <p:cNvSpPr/>
          <p:nvPr/>
        </p:nvSpPr>
        <p:spPr>
          <a:xfrm>
            <a:off x="683836" y="1402694"/>
            <a:ext cx="7553400" cy="3416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297" name="Google Shape;297;p23"/>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298" name="Google Shape;298;p23"/>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3"/>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3"/>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3"/>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3"/>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Friends of Riverside</a:t>
            </a:r>
            <a:endParaRPr b="1" sz="3700">
              <a:solidFill>
                <a:srgbClr val="073382"/>
              </a:solidFill>
            </a:endParaRPr>
          </a:p>
        </p:txBody>
      </p:sp>
      <p:sp>
        <p:nvSpPr>
          <p:cNvPr id="303" name="Google Shape;303;p23"/>
          <p:cNvSpPr txBox="1"/>
          <p:nvPr/>
        </p:nvSpPr>
        <p:spPr>
          <a:xfrm>
            <a:off x="838100" y="1754525"/>
            <a:ext cx="2493600" cy="1723200"/>
          </a:xfrm>
          <a:prstGeom prst="rect">
            <a:avLst/>
          </a:prstGeom>
          <a:noFill/>
          <a:ln cap="flat" cmpd="sng" w="19050">
            <a:solidFill>
              <a:srgbClr val="073382"/>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1500">
                <a:solidFill>
                  <a:srgbClr val="073382"/>
                </a:solidFill>
              </a:rPr>
              <a:t>Our parent teacher community needs your help. We need help to organise and run </a:t>
            </a:r>
            <a:r>
              <a:rPr lang="en" sz="1500">
                <a:solidFill>
                  <a:srgbClr val="073382"/>
                </a:solidFill>
              </a:rPr>
              <a:t>fundraising</a:t>
            </a:r>
            <a:r>
              <a:rPr lang="en" sz="1500">
                <a:solidFill>
                  <a:srgbClr val="073382"/>
                </a:solidFill>
              </a:rPr>
              <a:t> events at Riverside to raise funds for the school OPAL project.</a:t>
            </a:r>
            <a:endParaRPr sz="1500">
              <a:solidFill>
                <a:srgbClr val="073382"/>
              </a:solidFill>
            </a:endParaRPr>
          </a:p>
        </p:txBody>
      </p:sp>
      <p:sp>
        <p:nvSpPr>
          <p:cNvPr id="304" name="Google Shape;304;p23"/>
          <p:cNvSpPr txBox="1"/>
          <p:nvPr/>
        </p:nvSpPr>
        <p:spPr>
          <a:xfrm>
            <a:off x="3462075" y="1532600"/>
            <a:ext cx="4373400" cy="12141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chemeClr val="dk1"/>
                </a:solidFill>
              </a:rPr>
              <a:t>2024/2025 events:</a:t>
            </a:r>
            <a:endParaRPr b="1" sz="1800">
              <a:solidFill>
                <a:schemeClr val="dk1"/>
              </a:solidFill>
            </a:endParaRPr>
          </a:p>
          <a:p>
            <a:pPr indent="0" lvl="0" marL="0" rtl="0" algn="l">
              <a:spcBef>
                <a:spcPts val="0"/>
              </a:spcBef>
              <a:spcAft>
                <a:spcPts val="0"/>
              </a:spcAft>
              <a:buNone/>
            </a:pPr>
            <a:r>
              <a:rPr b="1" lang="en" sz="1800">
                <a:solidFill>
                  <a:schemeClr val="dk1"/>
                </a:solidFill>
              </a:rPr>
              <a:t>Christmas Fair</a:t>
            </a:r>
            <a:r>
              <a:rPr lang="en" sz="1800">
                <a:solidFill>
                  <a:schemeClr val="dk1"/>
                </a:solidFill>
              </a:rPr>
              <a:t>: </a:t>
            </a:r>
            <a:r>
              <a:rPr i="1" lang="en" sz="1800">
                <a:solidFill>
                  <a:schemeClr val="dk1"/>
                </a:solidFill>
              </a:rPr>
              <a:t>Weds 11th December</a:t>
            </a:r>
            <a:endParaRPr i="1" sz="1800">
              <a:solidFill>
                <a:schemeClr val="dk1"/>
              </a:solidFill>
            </a:endParaRPr>
          </a:p>
          <a:p>
            <a:pPr indent="0" lvl="0" marL="0" rtl="0" algn="l">
              <a:spcBef>
                <a:spcPts val="0"/>
              </a:spcBef>
              <a:spcAft>
                <a:spcPts val="0"/>
              </a:spcAft>
              <a:buNone/>
            </a:pPr>
            <a:r>
              <a:rPr b="1" lang="en" sz="1800">
                <a:solidFill>
                  <a:schemeClr val="dk1"/>
                </a:solidFill>
              </a:rPr>
              <a:t>Eid Fair</a:t>
            </a:r>
            <a:r>
              <a:rPr lang="en" sz="1800">
                <a:solidFill>
                  <a:schemeClr val="dk1"/>
                </a:solidFill>
              </a:rPr>
              <a:t>: </a:t>
            </a:r>
            <a:r>
              <a:rPr i="1" lang="en" sz="1800">
                <a:solidFill>
                  <a:schemeClr val="dk1"/>
                </a:solidFill>
              </a:rPr>
              <a:t>Weds 2nd April</a:t>
            </a:r>
            <a:endParaRPr i="1" sz="1800">
              <a:solidFill>
                <a:schemeClr val="dk1"/>
              </a:solidFill>
            </a:endParaRPr>
          </a:p>
          <a:p>
            <a:pPr indent="0" lvl="0" marL="0" rtl="0" algn="l">
              <a:spcBef>
                <a:spcPts val="0"/>
              </a:spcBef>
              <a:spcAft>
                <a:spcPts val="0"/>
              </a:spcAft>
              <a:buNone/>
            </a:pPr>
            <a:r>
              <a:rPr b="1" lang="en" sz="1800">
                <a:solidFill>
                  <a:schemeClr val="dk1"/>
                </a:solidFill>
              </a:rPr>
              <a:t>Summer Fair:</a:t>
            </a:r>
            <a:r>
              <a:rPr lang="en" sz="1800">
                <a:solidFill>
                  <a:schemeClr val="dk1"/>
                </a:solidFill>
              </a:rPr>
              <a:t> </a:t>
            </a:r>
            <a:r>
              <a:rPr i="1" lang="en" sz="1800">
                <a:solidFill>
                  <a:schemeClr val="dk1"/>
                </a:solidFill>
              </a:rPr>
              <a:t>Thurs 17th July</a:t>
            </a:r>
            <a:endParaRPr i="1" sz="1800">
              <a:solidFill>
                <a:schemeClr val="dk1"/>
              </a:solidFill>
            </a:endParaRPr>
          </a:p>
          <a:p>
            <a:pPr indent="0" lvl="0" marL="0" rtl="0" algn="l">
              <a:spcBef>
                <a:spcPts val="0"/>
              </a:spcBef>
              <a:spcAft>
                <a:spcPts val="0"/>
              </a:spcAft>
              <a:buNone/>
            </a:pPr>
            <a:r>
              <a:t/>
            </a:r>
            <a:endParaRPr sz="1800">
              <a:solidFill>
                <a:schemeClr val="dk2"/>
              </a:solidFill>
            </a:endParaRPr>
          </a:p>
        </p:txBody>
      </p:sp>
      <p:sp>
        <p:nvSpPr>
          <p:cNvPr id="305" name="Google Shape;305;p23"/>
          <p:cNvSpPr txBox="1"/>
          <p:nvPr/>
        </p:nvSpPr>
        <p:spPr>
          <a:xfrm>
            <a:off x="3468675" y="2916400"/>
            <a:ext cx="4360200" cy="14622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1500">
                <a:solidFill>
                  <a:srgbClr val="073382"/>
                </a:solidFill>
              </a:rPr>
              <a:t>Children of parent helpers will benefit from free vouchers to use at the events. </a:t>
            </a:r>
            <a:endParaRPr sz="1500">
              <a:solidFill>
                <a:srgbClr val="073382"/>
              </a:solidFill>
            </a:endParaRPr>
          </a:p>
          <a:p>
            <a:pPr indent="0" lvl="0" marL="0" rtl="0" algn="l">
              <a:spcBef>
                <a:spcPts val="0"/>
              </a:spcBef>
              <a:spcAft>
                <a:spcPts val="0"/>
              </a:spcAft>
              <a:buNone/>
            </a:pPr>
            <a:r>
              <a:rPr lang="en" sz="1500">
                <a:solidFill>
                  <a:srgbClr val="073382"/>
                </a:solidFill>
              </a:rPr>
              <a:t>To sign up to help, either let your class teacher know at the end of this session or email Miss Shepherd at :</a:t>
            </a:r>
            <a:endParaRPr sz="1500">
              <a:solidFill>
                <a:srgbClr val="073382"/>
              </a:solidFill>
            </a:endParaRPr>
          </a:p>
          <a:p>
            <a:pPr indent="0" lvl="0" marL="0" rtl="0" algn="l">
              <a:spcBef>
                <a:spcPts val="0"/>
              </a:spcBef>
              <a:spcAft>
                <a:spcPts val="0"/>
              </a:spcAft>
              <a:buNone/>
            </a:pPr>
            <a:r>
              <a:rPr lang="en" sz="1500">
                <a:solidFill>
                  <a:srgbClr val="073382"/>
                </a:solidFill>
              </a:rPr>
              <a:t>friendsofriverside@riversideprimaryschool.org.uk</a:t>
            </a:r>
            <a:endParaRPr sz="1500">
              <a:solidFill>
                <a:srgbClr val="073382"/>
              </a:solidFill>
            </a:endParaRPr>
          </a:p>
        </p:txBody>
      </p:sp>
      <p:pic>
        <p:nvPicPr>
          <p:cNvPr id="306" name="Google Shape;306;p23"/>
          <p:cNvPicPr preferRelativeResize="0"/>
          <p:nvPr/>
        </p:nvPicPr>
        <p:blipFill>
          <a:blip r:embed="rId4">
            <a:alphaModFix/>
          </a:blip>
          <a:stretch>
            <a:fillRect/>
          </a:stretch>
        </p:blipFill>
        <p:spPr>
          <a:xfrm>
            <a:off x="1193146" y="3544300"/>
            <a:ext cx="1953104" cy="1214100"/>
          </a:xfrm>
          <a:prstGeom prst="rect">
            <a:avLst/>
          </a:prstGeom>
          <a:solidFill>
            <a:srgbClr val="FFFFFF"/>
          </a:solidFill>
          <a:ln cap="flat" cmpd="sng" w="9525">
            <a:solidFill>
              <a:srgbClr val="000000"/>
            </a:solidFill>
            <a:prstDash val="solid"/>
            <a:round/>
            <a:headEnd len="sm" w="sm" type="none"/>
            <a:tailEnd len="sm" w="sm" type="none"/>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310" name="Shape 310"/>
        <p:cNvGrpSpPr/>
        <p:nvPr/>
      </p:nvGrpSpPr>
      <p:grpSpPr>
        <a:xfrm>
          <a:off x="0" y="0"/>
          <a:ext cx="0" cy="0"/>
          <a:chOff x="0" y="0"/>
          <a:chExt cx="0" cy="0"/>
        </a:xfrm>
      </p:grpSpPr>
      <p:sp>
        <p:nvSpPr>
          <p:cNvPr id="311" name="Google Shape;311;p24"/>
          <p:cNvSpPr/>
          <p:nvPr/>
        </p:nvSpPr>
        <p:spPr>
          <a:xfrm>
            <a:off x="198850" y="1246625"/>
            <a:ext cx="8509800" cy="3740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4"/>
          <p:cNvSpPr/>
          <p:nvPr/>
        </p:nvSpPr>
        <p:spPr>
          <a:xfrm>
            <a:off x="375240" y="1302376"/>
            <a:ext cx="8171400" cy="3623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4"/>
          <p:cNvSpPr/>
          <p:nvPr/>
        </p:nvSpPr>
        <p:spPr>
          <a:xfrm>
            <a:off x="507496" y="1352535"/>
            <a:ext cx="7891800" cy="35280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4"/>
          <p:cNvSpPr/>
          <p:nvPr/>
        </p:nvSpPr>
        <p:spPr>
          <a:xfrm>
            <a:off x="683836" y="1402694"/>
            <a:ext cx="7553400" cy="3416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315" name="Google Shape;315;p24"/>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316" name="Google Shape;316;p24"/>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24"/>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24"/>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4"/>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4"/>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Trips</a:t>
            </a:r>
            <a:endParaRPr b="1" sz="3700">
              <a:solidFill>
                <a:srgbClr val="073382"/>
              </a:solidFill>
            </a:endParaRPr>
          </a:p>
        </p:txBody>
      </p:sp>
      <p:graphicFrame>
        <p:nvGraphicFramePr>
          <p:cNvPr id="321" name="Google Shape;321;p24"/>
          <p:cNvGraphicFramePr/>
          <p:nvPr/>
        </p:nvGraphicFramePr>
        <p:xfrm>
          <a:off x="841450" y="1987200"/>
          <a:ext cx="3000000" cy="3000000"/>
        </p:xfrm>
        <a:graphic>
          <a:graphicData uri="http://schemas.openxmlformats.org/drawingml/2006/table">
            <a:tbl>
              <a:tblPr>
                <a:noFill/>
                <a:tableStyleId>{216E81DD-1CB8-4D5C-AB71-11A169262070}</a:tableStyleId>
              </a:tblPr>
              <a:tblGrid>
                <a:gridCol w="2000750"/>
                <a:gridCol w="5238250"/>
              </a:tblGrid>
              <a:tr h="381000">
                <a:tc>
                  <a:txBody>
                    <a:bodyPr/>
                    <a:lstStyle/>
                    <a:p>
                      <a:pPr indent="0" lvl="0" marL="0" rtl="0" algn="l">
                        <a:spcBef>
                          <a:spcPts val="0"/>
                        </a:spcBef>
                        <a:spcAft>
                          <a:spcPts val="0"/>
                        </a:spcAft>
                        <a:buNone/>
                      </a:pPr>
                      <a:r>
                        <a:rPr lang="en"/>
                        <a:t>December</a:t>
                      </a:r>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solidFill>
                      <a:srgbClr val="CFE2F3"/>
                    </a:solidFill>
                  </a:tcPr>
                </a:tc>
                <a:tc>
                  <a:txBody>
                    <a:bodyPr/>
                    <a:lstStyle/>
                    <a:p>
                      <a:pPr indent="0" lvl="0" marL="0" rtl="0" algn="l">
                        <a:spcBef>
                          <a:spcPts val="0"/>
                        </a:spcBef>
                        <a:spcAft>
                          <a:spcPts val="0"/>
                        </a:spcAft>
                        <a:buNone/>
                      </a:pPr>
                      <a:r>
                        <a:rPr lang="en"/>
                        <a:t>Theatre Royal </a:t>
                      </a:r>
                      <a:r>
                        <a:rPr lang="en"/>
                        <a:t>Pantomime</a:t>
                      </a:r>
                      <a:r>
                        <a:rPr lang="en"/>
                        <a:t> - around £20 per child . TBC ASAP</a:t>
                      </a:r>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t>February</a:t>
                      </a:r>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solidFill>
                      <a:srgbClr val="CFE2F3"/>
                    </a:solidFill>
                  </a:tcPr>
                </a:tc>
                <a:tc>
                  <a:txBody>
                    <a:bodyPr/>
                    <a:lstStyle/>
                    <a:p>
                      <a:pPr indent="0" lvl="0" marL="0" rtl="0" algn="l">
                        <a:spcBef>
                          <a:spcPts val="0"/>
                        </a:spcBef>
                        <a:spcAft>
                          <a:spcPts val="0"/>
                        </a:spcAft>
                        <a:buNone/>
                      </a:pPr>
                      <a:r>
                        <a:rPr lang="en"/>
                        <a:t>Gym and Dance show at Braywick. FREE. Parents can book tickets closer to the time.</a:t>
                      </a:r>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t>April</a:t>
                      </a:r>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solidFill>
                      <a:srgbClr val="CFE2F3"/>
                    </a:solidFill>
                  </a:tcPr>
                </a:tc>
                <a:tc>
                  <a:txBody>
                    <a:bodyPr/>
                    <a:lstStyle/>
                    <a:p>
                      <a:pPr indent="0" lvl="0" marL="0" rtl="0" algn="l">
                        <a:spcBef>
                          <a:spcPts val="0"/>
                        </a:spcBef>
                        <a:spcAft>
                          <a:spcPts val="0"/>
                        </a:spcAft>
                        <a:buNone/>
                      </a:pPr>
                      <a:r>
                        <a:rPr lang="en"/>
                        <a:t>St Luke’s church- Easter FREE</a:t>
                      </a:r>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t>June</a:t>
                      </a:r>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solidFill>
                      <a:srgbClr val="CFE2F3"/>
                    </a:solidFill>
                  </a:tcPr>
                </a:tc>
                <a:tc>
                  <a:txBody>
                    <a:bodyPr/>
                    <a:lstStyle/>
                    <a:p>
                      <a:pPr indent="0" lvl="0" marL="0" rtl="0" algn="l">
                        <a:spcBef>
                          <a:spcPts val="0"/>
                        </a:spcBef>
                        <a:spcAft>
                          <a:spcPts val="0"/>
                        </a:spcAft>
                        <a:buNone/>
                      </a:pPr>
                      <a:r>
                        <a:rPr lang="en"/>
                        <a:t>Local walk to the river- Geography. FREE</a:t>
                      </a:r>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325" name="Shape 325"/>
        <p:cNvGrpSpPr/>
        <p:nvPr/>
      </p:nvGrpSpPr>
      <p:grpSpPr>
        <a:xfrm>
          <a:off x="0" y="0"/>
          <a:ext cx="0" cy="0"/>
          <a:chOff x="0" y="0"/>
          <a:chExt cx="0" cy="0"/>
        </a:xfrm>
      </p:grpSpPr>
      <p:sp>
        <p:nvSpPr>
          <p:cNvPr id="326" name="Google Shape;326;p25"/>
          <p:cNvSpPr/>
          <p:nvPr/>
        </p:nvSpPr>
        <p:spPr>
          <a:xfrm>
            <a:off x="198850" y="1246625"/>
            <a:ext cx="8509800" cy="37401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5"/>
          <p:cNvSpPr/>
          <p:nvPr/>
        </p:nvSpPr>
        <p:spPr>
          <a:xfrm>
            <a:off x="375240" y="1302376"/>
            <a:ext cx="8171400" cy="3623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5"/>
          <p:cNvSpPr/>
          <p:nvPr/>
        </p:nvSpPr>
        <p:spPr>
          <a:xfrm>
            <a:off x="507496" y="1352535"/>
            <a:ext cx="7891800" cy="35280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25"/>
          <p:cNvSpPr/>
          <p:nvPr/>
        </p:nvSpPr>
        <p:spPr>
          <a:xfrm>
            <a:off x="683836" y="1402694"/>
            <a:ext cx="7553400" cy="34167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C:\Users\Teacher\Documents\Assistant Head\riverside logo.bmp" id="330" name="Google Shape;330;p25"/>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331" name="Google Shape;331;p25"/>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5"/>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25"/>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5"/>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5"/>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Class page</a:t>
            </a:r>
            <a:endParaRPr b="1" sz="3700">
              <a:solidFill>
                <a:srgbClr val="073382"/>
              </a:solidFill>
            </a:endParaRPr>
          </a:p>
        </p:txBody>
      </p:sp>
      <p:pic>
        <p:nvPicPr>
          <p:cNvPr id="336" name="Google Shape;336;p25"/>
          <p:cNvPicPr preferRelativeResize="0"/>
          <p:nvPr/>
        </p:nvPicPr>
        <p:blipFill>
          <a:blip r:embed="rId4">
            <a:alphaModFix/>
          </a:blip>
          <a:stretch>
            <a:fillRect/>
          </a:stretch>
        </p:blipFill>
        <p:spPr>
          <a:xfrm>
            <a:off x="3054550" y="1554063"/>
            <a:ext cx="1314450" cy="1609725"/>
          </a:xfrm>
          <a:prstGeom prst="rect">
            <a:avLst/>
          </a:prstGeom>
          <a:solidFill>
            <a:srgbClr val="FFFFFF"/>
          </a:solidFill>
          <a:ln cap="flat" cmpd="sng" w="28575">
            <a:solidFill>
              <a:srgbClr val="000000"/>
            </a:solidFill>
            <a:prstDash val="solid"/>
            <a:round/>
            <a:headEnd len="sm" w="sm" type="none"/>
            <a:tailEnd len="sm" w="sm" type="none"/>
          </a:ln>
        </p:spPr>
      </p:pic>
      <p:pic>
        <p:nvPicPr>
          <p:cNvPr id="337" name="Google Shape;337;p25"/>
          <p:cNvPicPr preferRelativeResize="0"/>
          <p:nvPr/>
        </p:nvPicPr>
        <p:blipFill>
          <a:blip r:embed="rId5">
            <a:alphaModFix/>
          </a:blip>
          <a:stretch>
            <a:fillRect/>
          </a:stretch>
        </p:blipFill>
        <p:spPr>
          <a:xfrm>
            <a:off x="4790487" y="1554075"/>
            <a:ext cx="1267995" cy="1609725"/>
          </a:xfrm>
          <a:prstGeom prst="rect">
            <a:avLst/>
          </a:prstGeom>
          <a:solidFill>
            <a:srgbClr val="073382"/>
          </a:solidFill>
          <a:ln cap="flat" cmpd="sng" w="28575">
            <a:solidFill>
              <a:srgbClr val="595959"/>
            </a:solidFill>
            <a:prstDash val="solid"/>
            <a:round/>
            <a:headEnd len="sm" w="sm" type="none"/>
            <a:tailEnd len="sm" w="sm" type="none"/>
          </a:ln>
        </p:spPr>
      </p:pic>
      <p:pic>
        <p:nvPicPr>
          <p:cNvPr id="338" name="Google Shape;338;p25">
            <a:hlinkClick r:id="rId6"/>
          </p:cNvPr>
          <p:cNvPicPr preferRelativeResize="0"/>
          <p:nvPr/>
        </p:nvPicPr>
        <p:blipFill>
          <a:blip r:embed="rId7">
            <a:alphaModFix/>
          </a:blip>
          <a:stretch>
            <a:fillRect/>
          </a:stretch>
        </p:blipFill>
        <p:spPr>
          <a:xfrm>
            <a:off x="2389450" y="3387945"/>
            <a:ext cx="4810773" cy="1131775"/>
          </a:xfrm>
          <a:prstGeom prst="rect">
            <a:avLst/>
          </a:prstGeom>
          <a:solidFill>
            <a:srgbClr val="FFFFFF"/>
          </a:solidFill>
          <a:ln cap="flat" cmpd="sng" w="9525">
            <a:solidFill>
              <a:srgbClr val="000000"/>
            </a:solidFill>
            <a:prstDash val="solid"/>
            <a:round/>
            <a:headEnd len="sm" w="sm" type="none"/>
            <a:tailEnd len="sm" w="sm" type="none"/>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9DAF8"/>
        </a:solidFill>
      </p:bgPr>
    </p:bg>
    <p:spTree>
      <p:nvGrpSpPr>
        <p:cNvPr id="342" name="Shape 342"/>
        <p:cNvGrpSpPr/>
        <p:nvPr/>
      </p:nvGrpSpPr>
      <p:grpSpPr>
        <a:xfrm>
          <a:off x="0" y="0"/>
          <a:ext cx="0" cy="0"/>
          <a:chOff x="0" y="0"/>
          <a:chExt cx="0" cy="0"/>
        </a:xfrm>
      </p:grpSpPr>
      <p:pic>
        <p:nvPicPr>
          <p:cNvPr descr="C:\Users\Teacher\Documents\Assistant Head\riverside logo.bmp" id="343" name="Google Shape;343;p26"/>
          <p:cNvPicPr preferRelativeResize="0"/>
          <p:nvPr/>
        </p:nvPicPr>
        <p:blipFill>
          <a:blip r:embed="rId3">
            <a:alphaModFix/>
          </a:blip>
          <a:stretch>
            <a:fillRect/>
          </a:stretch>
        </p:blipFill>
        <p:spPr>
          <a:xfrm>
            <a:off x="103600" y="113625"/>
            <a:ext cx="1136500" cy="905601"/>
          </a:xfrm>
          <a:prstGeom prst="rect">
            <a:avLst/>
          </a:prstGeom>
          <a:noFill/>
          <a:ln cap="flat" cmpd="sng" w="28575">
            <a:solidFill>
              <a:srgbClr val="073382"/>
            </a:solidFill>
            <a:prstDash val="solid"/>
            <a:round/>
            <a:headEnd len="sm" w="sm" type="none"/>
            <a:tailEnd len="sm" w="sm" type="none"/>
          </a:ln>
        </p:spPr>
      </p:pic>
      <p:sp>
        <p:nvSpPr>
          <p:cNvPr id="344" name="Google Shape;344;p26"/>
          <p:cNvSpPr/>
          <p:nvPr/>
        </p:nvSpPr>
        <p:spPr>
          <a:xfrm>
            <a:off x="1370150" y="113625"/>
            <a:ext cx="7536000" cy="973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26"/>
          <p:cNvSpPr/>
          <p:nvPr/>
        </p:nvSpPr>
        <p:spPr>
          <a:xfrm>
            <a:off x="1526364" y="128142"/>
            <a:ext cx="7236600" cy="9435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6"/>
          <p:cNvSpPr/>
          <p:nvPr/>
        </p:nvSpPr>
        <p:spPr>
          <a:xfrm>
            <a:off x="1643492" y="141203"/>
            <a:ext cx="6989400" cy="9186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26"/>
          <p:cNvSpPr/>
          <p:nvPr/>
        </p:nvSpPr>
        <p:spPr>
          <a:xfrm>
            <a:off x="1799662" y="154264"/>
            <a:ext cx="6690000" cy="8898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26"/>
          <p:cNvSpPr txBox="1"/>
          <p:nvPr/>
        </p:nvSpPr>
        <p:spPr>
          <a:xfrm>
            <a:off x="1874978" y="184325"/>
            <a:ext cx="6434400" cy="81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700">
                <a:solidFill>
                  <a:srgbClr val="073382"/>
                </a:solidFill>
              </a:rPr>
              <a:t>Any questions?</a:t>
            </a:r>
            <a:endParaRPr b="1" sz="3700">
              <a:solidFill>
                <a:srgbClr val="073382"/>
              </a:solidFill>
            </a:endParaRPr>
          </a:p>
        </p:txBody>
      </p:sp>
      <p:sp>
        <p:nvSpPr>
          <p:cNvPr id="349" name="Google Shape;349;p26"/>
          <p:cNvSpPr/>
          <p:nvPr/>
        </p:nvSpPr>
        <p:spPr>
          <a:xfrm>
            <a:off x="326225" y="1239650"/>
            <a:ext cx="8580000" cy="3829800"/>
          </a:xfrm>
          <a:prstGeom prst="roundRect">
            <a:avLst>
              <a:gd fmla="val 16667" name="adj"/>
            </a:avLst>
          </a:prstGeom>
          <a:solidFill>
            <a:srgbClr val="073382"/>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6"/>
          <p:cNvSpPr/>
          <p:nvPr/>
        </p:nvSpPr>
        <p:spPr>
          <a:xfrm>
            <a:off x="504081" y="1296740"/>
            <a:ext cx="8239200" cy="3710100"/>
          </a:xfrm>
          <a:prstGeom prst="roundRect">
            <a:avLst>
              <a:gd fmla="val 16667"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6"/>
          <p:cNvSpPr/>
          <p:nvPr/>
        </p:nvSpPr>
        <p:spPr>
          <a:xfrm>
            <a:off x="637436" y="1348104"/>
            <a:ext cx="7957500" cy="3612900"/>
          </a:xfrm>
          <a:prstGeom prst="roundRect">
            <a:avLst>
              <a:gd fmla="val 16667" name="adj"/>
            </a:avLst>
          </a:prstGeom>
          <a:solidFill>
            <a:srgbClr val="0733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6"/>
          <p:cNvSpPr/>
          <p:nvPr/>
        </p:nvSpPr>
        <p:spPr>
          <a:xfrm>
            <a:off x="815242" y="1399468"/>
            <a:ext cx="7616700" cy="3498600"/>
          </a:xfrm>
          <a:prstGeom prst="roundRect">
            <a:avLst>
              <a:gd fmla="val 16667" name="adj"/>
            </a:avLst>
          </a:prstGeom>
          <a:solidFill>
            <a:srgbClr val="FFFFFF"/>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53" name="Google Shape;353;p26"/>
          <p:cNvPicPr preferRelativeResize="0"/>
          <p:nvPr/>
        </p:nvPicPr>
        <p:blipFill>
          <a:blip r:embed="rId4">
            <a:alphaModFix/>
          </a:blip>
          <a:stretch>
            <a:fillRect/>
          </a:stretch>
        </p:blipFill>
        <p:spPr>
          <a:xfrm>
            <a:off x="1657710" y="1501580"/>
            <a:ext cx="5828575" cy="3294400"/>
          </a:xfrm>
          <a:prstGeom prst="rect">
            <a:avLst/>
          </a:prstGeom>
          <a:noFill/>
          <a:ln cap="flat" cmpd="sng" w="19050">
            <a:solidFill>
              <a:srgbClr val="073382"/>
            </a:solidFill>
            <a:prstDash val="solid"/>
            <a:round/>
            <a:headEnd len="sm" w="sm" type="none"/>
            <a:tailEnd len="sm" w="sm" type="none"/>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