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</p:sldIdLst>
  <p:sldSz cx="12192000" cy="6858000"/>
  <p:notesSz cx="6858000" cy="9144000"/>
  <p:embeddedFontLs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Candara" panose="020E0502030303020204" pitchFamily="34" charset="0"/>
      <p:regular r:id="rId23"/>
      <p:bold r:id="rId24"/>
      <p:italic r:id="rId25"/>
      <p:boldItalic r:id="rId2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A6C3883D-DA5C-4174-B300-6A58705155B1}">
  <a:tblStyle styleId="{A6C3883D-DA5C-4174-B300-6A58705155B1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480" y="1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815099755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3" name="Google Shape;9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2" name="Google Shape;10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2" name="Google Shape;11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3" name="Google Shape;133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4" name="Google Shape;14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5" name="Google Shape;15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6" name="Google Shape;16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7" name="Google Shape;177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9" name="Google Shape;189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1" name="Google Shape;201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6" name="Google Shape;216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ga8a54d566d_0_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7" name="Google Shape;227;ga8a54d566d_0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ga8a54d566d_0_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6" name="Google Shape;236;ga8a54d566d_0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ga8a54d566d_0_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7" name="Google Shape;257;ga8a54d566d_0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6xWzigLVCmQ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beinternetlegends.withgoogle.com/en_uk/interland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/>
          <p:nvPr/>
        </p:nvSpPr>
        <p:spPr>
          <a:xfrm rot="10800000" flipH="1">
            <a:off x="0" y="0"/>
            <a:ext cx="12192000" cy="1746142"/>
          </a:xfrm>
          <a:prstGeom prst="triangle">
            <a:avLst>
              <a:gd name="adj" fmla="val 100000"/>
            </a:avLst>
          </a:prstGeom>
          <a:solidFill>
            <a:srgbClr val="CC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" name="Google Shape;85;p13"/>
          <p:cNvSpPr/>
          <p:nvPr/>
        </p:nvSpPr>
        <p:spPr>
          <a:xfrm>
            <a:off x="0" y="5067946"/>
            <a:ext cx="12192000" cy="1790054"/>
          </a:xfrm>
          <a:prstGeom prst="triangle">
            <a:avLst>
              <a:gd name="adj" fmla="val 100000"/>
            </a:avLst>
          </a:prstGeom>
          <a:solidFill>
            <a:srgbClr val="1F386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" name="Google Shape;86;p13"/>
          <p:cNvSpPr/>
          <p:nvPr/>
        </p:nvSpPr>
        <p:spPr>
          <a:xfrm rot="10800000">
            <a:off x="0" y="0"/>
            <a:ext cx="12192000" cy="2045776"/>
          </a:xfrm>
          <a:prstGeom prst="triangle">
            <a:avLst>
              <a:gd name="adj" fmla="val 100000"/>
            </a:avLst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13"/>
          <p:cNvSpPr/>
          <p:nvPr/>
        </p:nvSpPr>
        <p:spPr>
          <a:xfrm flipH="1">
            <a:off x="0" y="4812224"/>
            <a:ext cx="12191999" cy="2045776"/>
          </a:xfrm>
          <a:prstGeom prst="triangle">
            <a:avLst>
              <a:gd name="adj" fmla="val 100000"/>
            </a:avLst>
          </a:prstGeom>
          <a:solidFill>
            <a:srgbClr val="CC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" name="Google Shape;88;p13"/>
          <p:cNvSpPr/>
          <p:nvPr/>
        </p:nvSpPr>
        <p:spPr>
          <a:xfrm>
            <a:off x="423618" y="623807"/>
            <a:ext cx="11344759" cy="5610387"/>
          </a:xfrm>
          <a:prstGeom prst="rect">
            <a:avLst/>
          </a:prstGeom>
          <a:noFill/>
          <a:ln w="762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9" name="Google Shape;89;p13"/>
          <p:cNvPicPr preferRelativeResize="0"/>
          <p:nvPr/>
        </p:nvPicPr>
        <p:blipFill rotWithShape="1">
          <a:blip r:embed="rId3">
            <a:alphaModFix/>
          </a:blip>
          <a:srcRect l="31190" t="23037" r="62753" b="66109"/>
          <a:stretch/>
        </p:blipFill>
        <p:spPr>
          <a:xfrm>
            <a:off x="5387906" y="4299786"/>
            <a:ext cx="1416183" cy="1427138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13"/>
          <p:cNvSpPr txBox="1"/>
          <p:nvPr/>
        </p:nvSpPr>
        <p:spPr>
          <a:xfrm>
            <a:off x="663225" y="771350"/>
            <a:ext cx="10569300" cy="175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A Parent’s Guide to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0" b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Home learning</a:t>
            </a:r>
            <a:endParaRPr sz="6000" b="1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0" b="1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Google Classroom</a:t>
            </a:r>
            <a:endParaRPr sz="6000" b="1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0" b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Mymaths</a:t>
            </a:r>
            <a:endParaRPr sz="6000" b="1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000" b="1" i="0" u="none" strike="noStrike" cap="none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4"/>
          <p:cNvSpPr/>
          <p:nvPr/>
        </p:nvSpPr>
        <p:spPr>
          <a:xfrm>
            <a:off x="1" y="5943600"/>
            <a:ext cx="12191999" cy="914400"/>
          </a:xfrm>
          <a:prstGeom prst="triangle">
            <a:avLst>
              <a:gd name="adj" fmla="val 100000"/>
            </a:avLst>
          </a:prstGeom>
          <a:solidFill>
            <a:srgbClr val="1F386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" name="Google Shape;96;p14"/>
          <p:cNvSpPr/>
          <p:nvPr/>
        </p:nvSpPr>
        <p:spPr>
          <a:xfrm rot="10800000" flipH="1">
            <a:off x="3" y="0"/>
            <a:ext cx="12192000" cy="846166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" name="Google Shape;97;p14"/>
          <p:cNvSpPr/>
          <p:nvPr/>
        </p:nvSpPr>
        <p:spPr>
          <a:xfrm>
            <a:off x="423618" y="623807"/>
            <a:ext cx="11344759" cy="5610387"/>
          </a:xfrm>
          <a:prstGeom prst="rect">
            <a:avLst/>
          </a:prstGeom>
          <a:noFill/>
          <a:ln w="762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14"/>
          <p:cNvSpPr/>
          <p:nvPr/>
        </p:nvSpPr>
        <p:spPr>
          <a:xfrm>
            <a:off x="3992728" y="846166"/>
            <a:ext cx="7540511" cy="102963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What is Google Classroom?</a:t>
            </a:r>
            <a:endParaRPr sz="4800" b="0" i="0" u="none" strike="noStrike" cap="none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99" name="Google Shape;99;p14"/>
          <p:cNvSpPr txBox="1"/>
          <p:nvPr/>
        </p:nvSpPr>
        <p:spPr>
          <a:xfrm>
            <a:off x="929355" y="2847870"/>
            <a:ext cx="10058944" cy="21236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Google Classroom is an online space for your child to learn. Teachers will set work for your child to access everyday.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5"/>
          <p:cNvSpPr/>
          <p:nvPr/>
        </p:nvSpPr>
        <p:spPr>
          <a:xfrm>
            <a:off x="1" y="5943600"/>
            <a:ext cx="12191999" cy="914400"/>
          </a:xfrm>
          <a:prstGeom prst="triangle">
            <a:avLst>
              <a:gd name="adj" fmla="val 100000"/>
            </a:avLst>
          </a:prstGeom>
          <a:solidFill>
            <a:srgbClr val="1F386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p15"/>
          <p:cNvSpPr/>
          <p:nvPr/>
        </p:nvSpPr>
        <p:spPr>
          <a:xfrm rot="10800000" flipH="1">
            <a:off x="3" y="0"/>
            <a:ext cx="12192000" cy="846166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" name="Google Shape;106;p15"/>
          <p:cNvSpPr/>
          <p:nvPr/>
        </p:nvSpPr>
        <p:spPr>
          <a:xfrm>
            <a:off x="423618" y="623807"/>
            <a:ext cx="11344759" cy="5610387"/>
          </a:xfrm>
          <a:prstGeom prst="rect">
            <a:avLst/>
          </a:prstGeom>
          <a:noFill/>
          <a:ln w="762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" name="Google Shape;107;p15"/>
          <p:cNvSpPr/>
          <p:nvPr/>
        </p:nvSpPr>
        <p:spPr>
          <a:xfrm>
            <a:off x="669422" y="846166"/>
            <a:ext cx="4661995" cy="1029633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Getting started</a:t>
            </a:r>
            <a:endParaRPr sz="4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08" name="Google Shape;108;p15"/>
          <p:cNvSpPr txBox="1"/>
          <p:nvPr/>
        </p:nvSpPr>
        <p:spPr>
          <a:xfrm>
            <a:off x="3683432" y="2457471"/>
            <a:ext cx="7676826" cy="28623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Your child was provided with a secure log in and password that is unique to them.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2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Check with his/ her teacher to obtain this </a:t>
            </a:r>
            <a:r>
              <a:rPr lang="en-GB" sz="3200" b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private </a:t>
            </a:r>
            <a:r>
              <a:rPr lang="en-GB" sz="32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information if they do not know.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pic>
        <p:nvPicPr>
          <p:cNvPr id="109" name="Google Shape;109;p15" descr="Bonanza High School"/>
          <p:cNvPicPr preferRelativeResize="0"/>
          <p:nvPr/>
        </p:nvPicPr>
        <p:blipFill rotWithShape="1">
          <a:blip r:embed="rId3">
            <a:alphaModFix/>
          </a:blip>
          <a:srcRect l="8011" r="4303"/>
          <a:stretch/>
        </p:blipFill>
        <p:spPr>
          <a:xfrm>
            <a:off x="821410" y="2280520"/>
            <a:ext cx="2681207" cy="199929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16"/>
          <p:cNvSpPr/>
          <p:nvPr/>
        </p:nvSpPr>
        <p:spPr>
          <a:xfrm>
            <a:off x="1" y="5943600"/>
            <a:ext cx="12191999" cy="914400"/>
          </a:xfrm>
          <a:prstGeom prst="triangle">
            <a:avLst>
              <a:gd name="adj" fmla="val 100000"/>
            </a:avLst>
          </a:prstGeom>
          <a:solidFill>
            <a:srgbClr val="1F386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" name="Google Shape;115;p16"/>
          <p:cNvSpPr/>
          <p:nvPr/>
        </p:nvSpPr>
        <p:spPr>
          <a:xfrm rot="10800000" flipH="1">
            <a:off x="3" y="0"/>
            <a:ext cx="12192000" cy="846166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" name="Google Shape;116;p16"/>
          <p:cNvSpPr/>
          <p:nvPr/>
        </p:nvSpPr>
        <p:spPr>
          <a:xfrm>
            <a:off x="423618" y="623807"/>
            <a:ext cx="11344759" cy="5610387"/>
          </a:xfrm>
          <a:prstGeom prst="rect">
            <a:avLst/>
          </a:prstGeom>
          <a:noFill/>
          <a:ln w="762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7" name="Google Shape;117;p16"/>
          <p:cNvSpPr/>
          <p:nvPr/>
        </p:nvSpPr>
        <p:spPr>
          <a:xfrm>
            <a:off x="669422" y="846166"/>
            <a:ext cx="4661995" cy="1029633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Getting started</a:t>
            </a:r>
            <a:endParaRPr sz="4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18" name="Google Shape;118;p16"/>
          <p:cNvSpPr txBox="1"/>
          <p:nvPr/>
        </p:nvSpPr>
        <p:spPr>
          <a:xfrm>
            <a:off x="3683432" y="2457471"/>
            <a:ext cx="7676826" cy="19389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2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1. Click on the </a:t>
            </a:r>
            <a:r>
              <a:rPr lang="en-GB" sz="4400" b="1" u="sng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Google Chrome</a:t>
            </a:r>
            <a:r>
              <a:rPr lang="en-GB" sz="44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icon to open a browser.</a:t>
            </a:r>
            <a:endParaRPr/>
          </a:p>
        </p:txBody>
      </p:sp>
      <p:pic>
        <p:nvPicPr>
          <p:cNvPr id="119" name="Google Shape;119;p16" descr="Google Chrome - Wikipedi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66423" y="2288626"/>
            <a:ext cx="2593383" cy="259338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17"/>
          <p:cNvSpPr/>
          <p:nvPr/>
        </p:nvSpPr>
        <p:spPr>
          <a:xfrm>
            <a:off x="1" y="5943600"/>
            <a:ext cx="12191999" cy="914400"/>
          </a:xfrm>
          <a:prstGeom prst="triangle">
            <a:avLst>
              <a:gd name="adj" fmla="val 100000"/>
            </a:avLst>
          </a:prstGeom>
          <a:solidFill>
            <a:srgbClr val="1F386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17"/>
          <p:cNvSpPr/>
          <p:nvPr/>
        </p:nvSpPr>
        <p:spPr>
          <a:xfrm rot="10800000" flipH="1">
            <a:off x="3" y="0"/>
            <a:ext cx="12192000" cy="846166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126;p17"/>
          <p:cNvSpPr/>
          <p:nvPr/>
        </p:nvSpPr>
        <p:spPr>
          <a:xfrm>
            <a:off x="423618" y="623807"/>
            <a:ext cx="11344759" cy="5610387"/>
          </a:xfrm>
          <a:prstGeom prst="rect">
            <a:avLst/>
          </a:prstGeom>
          <a:noFill/>
          <a:ln w="762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" name="Google Shape;127;p17"/>
          <p:cNvSpPr/>
          <p:nvPr/>
        </p:nvSpPr>
        <p:spPr>
          <a:xfrm>
            <a:off x="669422" y="846166"/>
            <a:ext cx="4661995" cy="1029633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Getting started</a:t>
            </a:r>
            <a:endParaRPr sz="4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28" name="Google Shape;128;p17"/>
          <p:cNvSpPr txBox="1"/>
          <p:nvPr/>
        </p:nvSpPr>
        <p:spPr>
          <a:xfrm>
            <a:off x="796556" y="2258701"/>
            <a:ext cx="10160745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2. Type </a:t>
            </a:r>
            <a:r>
              <a:rPr lang="en-GB" sz="3200" u="sng">
                <a:solidFill>
                  <a:schemeClr val="hlink"/>
                </a:solidFill>
                <a:latin typeface="Candara"/>
                <a:ea typeface="Candara"/>
                <a:cs typeface="Candara"/>
                <a:sym typeface="Candara"/>
                <a:hlinkClick r:id="rId3"/>
              </a:rPr>
              <a:t>www.google.co.uk</a:t>
            </a:r>
            <a:r>
              <a:rPr lang="en-GB" sz="32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into your web address bar.</a:t>
            </a:r>
            <a:endParaRPr sz="44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pic>
        <p:nvPicPr>
          <p:cNvPr id="129" name="Google Shape;129;p17"/>
          <p:cNvPicPr preferRelativeResize="0"/>
          <p:nvPr/>
        </p:nvPicPr>
        <p:blipFill rotWithShape="1">
          <a:blip r:embed="rId4">
            <a:alphaModFix/>
          </a:blip>
          <a:srcRect b="86628"/>
          <a:stretch/>
        </p:blipFill>
        <p:spPr>
          <a:xfrm>
            <a:off x="912304" y="3614120"/>
            <a:ext cx="10367386" cy="779418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30" name="Google Shape;130;p17"/>
          <p:cNvCxnSpPr/>
          <p:nvPr/>
        </p:nvCxnSpPr>
        <p:spPr>
          <a:xfrm>
            <a:off x="2200759" y="3226378"/>
            <a:ext cx="799660" cy="719912"/>
          </a:xfrm>
          <a:prstGeom prst="straightConnector1">
            <a:avLst/>
          </a:prstGeom>
          <a:noFill/>
          <a:ln w="76200" cap="flat" cmpd="sng">
            <a:solidFill>
              <a:schemeClr val="dk1"/>
            </a:solidFill>
            <a:prstDash val="solid"/>
            <a:miter lim="800000"/>
            <a:headEnd type="none" w="sm" len="sm"/>
            <a:tailEnd type="triangle" w="med" len="med"/>
          </a:ln>
        </p:spPr>
      </p:cxn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18"/>
          <p:cNvSpPr/>
          <p:nvPr/>
        </p:nvSpPr>
        <p:spPr>
          <a:xfrm>
            <a:off x="1" y="5943600"/>
            <a:ext cx="12191999" cy="914400"/>
          </a:xfrm>
          <a:prstGeom prst="triangle">
            <a:avLst>
              <a:gd name="adj" fmla="val 100000"/>
            </a:avLst>
          </a:prstGeom>
          <a:solidFill>
            <a:srgbClr val="1F386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18"/>
          <p:cNvSpPr/>
          <p:nvPr/>
        </p:nvSpPr>
        <p:spPr>
          <a:xfrm rot="10800000" flipH="1">
            <a:off x="3" y="0"/>
            <a:ext cx="12192000" cy="846166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18"/>
          <p:cNvSpPr/>
          <p:nvPr/>
        </p:nvSpPr>
        <p:spPr>
          <a:xfrm>
            <a:off x="423618" y="623807"/>
            <a:ext cx="11344759" cy="5610387"/>
          </a:xfrm>
          <a:prstGeom prst="rect">
            <a:avLst/>
          </a:prstGeom>
          <a:noFill/>
          <a:ln w="762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" name="Google Shape;138;p18"/>
          <p:cNvSpPr/>
          <p:nvPr/>
        </p:nvSpPr>
        <p:spPr>
          <a:xfrm>
            <a:off x="669422" y="846166"/>
            <a:ext cx="4661995" cy="1029633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Getting started</a:t>
            </a:r>
            <a:endParaRPr sz="4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39" name="Google Shape;139;p18"/>
          <p:cNvSpPr txBox="1"/>
          <p:nvPr/>
        </p:nvSpPr>
        <p:spPr>
          <a:xfrm>
            <a:off x="796556" y="2258701"/>
            <a:ext cx="10160745" cy="10772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3. Click on </a:t>
            </a:r>
            <a:r>
              <a:rPr lang="en-GB" sz="3200" b="1" u="sng">
                <a:solidFill>
                  <a:srgbClr val="FF0000"/>
                </a:solidFill>
                <a:latin typeface="Candara"/>
                <a:ea typeface="Candara"/>
                <a:cs typeface="Candara"/>
                <a:sym typeface="Candara"/>
              </a:rPr>
              <a:t>SIGN IN</a:t>
            </a:r>
            <a:r>
              <a:rPr lang="en-GB" sz="32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in the upper right hand corner of the web browser.</a:t>
            </a:r>
            <a:endParaRPr sz="44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pic>
        <p:nvPicPr>
          <p:cNvPr id="140" name="Google Shape;140;p18"/>
          <p:cNvPicPr preferRelativeResize="0"/>
          <p:nvPr/>
        </p:nvPicPr>
        <p:blipFill rotWithShape="1">
          <a:blip r:embed="rId3">
            <a:alphaModFix/>
          </a:blip>
          <a:srcRect l="7245" r="-1" b="74475"/>
          <a:stretch/>
        </p:blipFill>
        <p:spPr>
          <a:xfrm>
            <a:off x="1384512" y="3428150"/>
            <a:ext cx="9422969" cy="174963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41" name="Google Shape;141;p18"/>
          <p:cNvCxnSpPr/>
          <p:nvPr/>
        </p:nvCxnSpPr>
        <p:spPr>
          <a:xfrm>
            <a:off x="9872420" y="3420859"/>
            <a:ext cx="464949" cy="967048"/>
          </a:xfrm>
          <a:prstGeom prst="straightConnector1">
            <a:avLst/>
          </a:prstGeom>
          <a:noFill/>
          <a:ln w="76200" cap="flat" cmpd="sng">
            <a:solidFill>
              <a:schemeClr val="dk1"/>
            </a:solidFill>
            <a:prstDash val="solid"/>
            <a:miter lim="800000"/>
            <a:headEnd type="none" w="sm" len="sm"/>
            <a:tailEnd type="triangle" w="med" len="med"/>
          </a:ln>
        </p:spPr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19"/>
          <p:cNvSpPr/>
          <p:nvPr/>
        </p:nvSpPr>
        <p:spPr>
          <a:xfrm>
            <a:off x="1" y="5943600"/>
            <a:ext cx="12191999" cy="914400"/>
          </a:xfrm>
          <a:prstGeom prst="triangle">
            <a:avLst>
              <a:gd name="adj" fmla="val 100000"/>
            </a:avLst>
          </a:prstGeom>
          <a:solidFill>
            <a:srgbClr val="1F386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7" name="Google Shape;147;p19"/>
          <p:cNvSpPr/>
          <p:nvPr/>
        </p:nvSpPr>
        <p:spPr>
          <a:xfrm rot="10800000" flipH="1">
            <a:off x="3" y="0"/>
            <a:ext cx="12192000" cy="846166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8" name="Google Shape;148;p19"/>
          <p:cNvSpPr/>
          <p:nvPr/>
        </p:nvSpPr>
        <p:spPr>
          <a:xfrm>
            <a:off x="423618" y="623807"/>
            <a:ext cx="11344759" cy="5610387"/>
          </a:xfrm>
          <a:prstGeom prst="rect">
            <a:avLst/>
          </a:prstGeom>
          <a:noFill/>
          <a:ln w="762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" name="Google Shape;149;p19"/>
          <p:cNvSpPr/>
          <p:nvPr/>
        </p:nvSpPr>
        <p:spPr>
          <a:xfrm>
            <a:off x="669422" y="846166"/>
            <a:ext cx="4661995" cy="1029633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Getting started</a:t>
            </a:r>
            <a:endParaRPr sz="4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50" name="Google Shape;150;p19"/>
          <p:cNvSpPr txBox="1"/>
          <p:nvPr/>
        </p:nvSpPr>
        <p:spPr>
          <a:xfrm>
            <a:off x="796556" y="2258701"/>
            <a:ext cx="10160745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4. Type in your child’s </a:t>
            </a:r>
            <a:r>
              <a:rPr lang="en-GB" sz="3200" b="1" u="sng">
                <a:solidFill>
                  <a:srgbClr val="FF0000"/>
                </a:solidFill>
                <a:latin typeface="Candara"/>
                <a:ea typeface="Candara"/>
                <a:cs typeface="Candara"/>
                <a:sym typeface="Candara"/>
              </a:rPr>
              <a:t>google email address</a:t>
            </a:r>
            <a:r>
              <a:rPr lang="en-GB" sz="3200">
                <a:solidFill>
                  <a:srgbClr val="FF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32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and click </a:t>
            </a:r>
            <a:r>
              <a:rPr lang="en-GB" sz="3200" b="1" u="sng">
                <a:solidFill>
                  <a:srgbClr val="FF0000"/>
                </a:solidFill>
                <a:latin typeface="Candara"/>
                <a:ea typeface="Candara"/>
                <a:cs typeface="Candara"/>
                <a:sym typeface="Candara"/>
              </a:rPr>
              <a:t>next</a:t>
            </a:r>
            <a:endParaRPr sz="4400" b="1" u="sng">
              <a:solidFill>
                <a:srgbClr val="FF0000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pic>
        <p:nvPicPr>
          <p:cNvPr id="151" name="Google Shape;151;p19"/>
          <p:cNvPicPr preferRelativeResize="0"/>
          <p:nvPr/>
        </p:nvPicPr>
        <p:blipFill rotWithShape="1">
          <a:blip r:embed="rId3">
            <a:alphaModFix/>
          </a:blip>
          <a:srcRect l="38517" t="33890" r="39492" b="29030"/>
          <a:stretch/>
        </p:blipFill>
        <p:spPr>
          <a:xfrm>
            <a:off x="4536324" y="3089975"/>
            <a:ext cx="2681207" cy="2541722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52" name="Google Shape;152;p19"/>
          <p:cNvCxnSpPr/>
          <p:nvPr/>
        </p:nvCxnSpPr>
        <p:spPr>
          <a:xfrm>
            <a:off x="5036949" y="5267022"/>
            <a:ext cx="1435090" cy="105542"/>
          </a:xfrm>
          <a:prstGeom prst="straightConnector1">
            <a:avLst/>
          </a:prstGeom>
          <a:noFill/>
          <a:ln w="76200" cap="flat" cmpd="sng">
            <a:solidFill>
              <a:schemeClr val="dk1"/>
            </a:solidFill>
            <a:prstDash val="solid"/>
            <a:miter lim="800000"/>
            <a:headEnd type="none" w="sm" len="sm"/>
            <a:tailEnd type="triangle" w="med" len="med"/>
          </a:ln>
        </p:spPr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20"/>
          <p:cNvSpPr/>
          <p:nvPr/>
        </p:nvSpPr>
        <p:spPr>
          <a:xfrm>
            <a:off x="1" y="5943600"/>
            <a:ext cx="12191999" cy="914400"/>
          </a:xfrm>
          <a:prstGeom prst="triangle">
            <a:avLst>
              <a:gd name="adj" fmla="val 100000"/>
            </a:avLst>
          </a:prstGeom>
          <a:solidFill>
            <a:srgbClr val="1F386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" name="Google Shape;158;p20"/>
          <p:cNvSpPr/>
          <p:nvPr/>
        </p:nvSpPr>
        <p:spPr>
          <a:xfrm rot="10800000" flipH="1">
            <a:off x="3" y="0"/>
            <a:ext cx="12192000" cy="846166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" name="Google Shape;159;p20"/>
          <p:cNvSpPr/>
          <p:nvPr/>
        </p:nvSpPr>
        <p:spPr>
          <a:xfrm>
            <a:off x="423618" y="623807"/>
            <a:ext cx="11344759" cy="5610387"/>
          </a:xfrm>
          <a:prstGeom prst="rect">
            <a:avLst/>
          </a:prstGeom>
          <a:noFill/>
          <a:ln w="762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" name="Google Shape;160;p20"/>
          <p:cNvSpPr/>
          <p:nvPr/>
        </p:nvSpPr>
        <p:spPr>
          <a:xfrm>
            <a:off x="669422" y="846166"/>
            <a:ext cx="4661995" cy="1029633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Getting started</a:t>
            </a:r>
            <a:endParaRPr sz="4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61" name="Google Shape;161;p20"/>
          <p:cNvSpPr txBox="1"/>
          <p:nvPr/>
        </p:nvSpPr>
        <p:spPr>
          <a:xfrm>
            <a:off x="796556" y="2258701"/>
            <a:ext cx="10160745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5. Type in your child’s </a:t>
            </a:r>
            <a:r>
              <a:rPr lang="en-GB" sz="3200" b="1" u="sng">
                <a:solidFill>
                  <a:srgbClr val="FF0000"/>
                </a:solidFill>
                <a:latin typeface="Candara"/>
                <a:ea typeface="Candara"/>
                <a:cs typeface="Candara"/>
                <a:sym typeface="Candara"/>
              </a:rPr>
              <a:t>password</a:t>
            </a:r>
            <a:r>
              <a:rPr lang="en-GB" sz="3200">
                <a:solidFill>
                  <a:srgbClr val="FF000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32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and click </a:t>
            </a:r>
            <a:r>
              <a:rPr lang="en-GB" sz="3200" b="1" u="sng">
                <a:solidFill>
                  <a:srgbClr val="FF0000"/>
                </a:solidFill>
                <a:latin typeface="Candara"/>
                <a:ea typeface="Candara"/>
                <a:cs typeface="Candara"/>
                <a:sym typeface="Candara"/>
              </a:rPr>
              <a:t>next</a:t>
            </a:r>
            <a:endParaRPr sz="4400" b="1" u="sng">
              <a:solidFill>
                <a:srgbClr val="FF0000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pic>
        <p:nvPicPr>
          <p:cNvPr id="162" name="Google Shape;162;p20"/>
          <p:cNvPicPr preferRelativeResize="0"/>
          <p:nvPr/>
        </p:nvPicPr>
        <p:blipFill rotWithShape="1">
          <a:blip r:embed="rId3">
            <a:alphaModFix/>
          </a:blip>
          <a:srcRect l="39152" t="33890" r="39746" b="37395"/>
          <a:stretch/>
        </p:blipFill>
        <p:spPr>
          <a:xfrm>
            <a:off x="4203111" y="2974427"/>
            <a:ext cx="3065595" cy="234536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63" name="Google Shape;163;p20"/>
          <p:cNvCxnSpPr/>
          <p:nvPr/>
        </p:nvCxnSpPr>
        <p:spPr>
          <a:xfrm flipH="1">
            <a:off x="7222212" y="4225015"/>
            <a:ext cx="1208868" cy="788728"/>
          </a:xfrm>
          <a:prstGeom prst="straightConnector1">
            <a:avLst/>
          </a:prstGeom>
          <a:noFill/>
          <a:ln w="76200" cap="flat" cmpd="sng">
            <a:solidFill>
              <a:schemeClr val="dk1"/>
            </a:solidFill>
            <a:prstDash val="solid"/>
            <a:miter lim="800000"/>
            <a:headEnd type="none" w="sm" len="sm"/>
            <a:tailEnd type="triangle" w="med" len="med"/>
          </a:ln>
        </p:spPr>
      </p:cxn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21"/>
          <p:cNvSpPr/>
          <p:nvPr/>
        </p:nvSpPr>
        <p:spPr>
          <a:xfrm>
            <a:off x="1" y="5943600"/>
            <a:ext cx="12191999" cy="914400"/>
          </a:xfrm>
          <a:prstGeom prst="triangle">
            <a:avLst>
              <a:gd name="adj" fmla="val 100000"/>
            </a:avLst>
          </a:prstGeom>
          <a:solidFill>
            <a:srgbClr val="1F386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9" name="Google Shape;169;p21"/>
          <p:cNvSpPr/>
          <p:nvPr/>
        </p:nvSpPr>
        <p:spPr>
          <a:xfrm rot="10800000" flipH="1">
            <a:off x="3" y="0"/>
            <a:ext cx="12192000" cy="846166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" name="Google Shape;170;p21"/>
          <p:cNvSpPr/>
          <p:nvPr/>
        </p:nvSpPr>
        <p:spPr>
          <a:xfrm>
            <a:off x="423618" y="623807"/>
            <a:ext cx="11344759" cy="5610387"/>
          </a:xfrm>
          <a:prstGeom prst="rect">
            <a:avLst/>
          </a:prstGeom>
          <a:noFill/>
          <a:ln w="762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1" name="Google Shape;171;p21"/>
          <p:cNvSpPr/>
          <p:nvPr/>
        </p:nvSpPr>
        <p:spPr>
          <a:xfrm>
            <a:off x="669422" y="846166"/>
            <a:ext cx="4661995" cy="102963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b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GOOGLE SUITE</a:t>
            </a:r>
            <a:endParaRPr sz="4800" b="1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72" name="Google Shape;172;p21"/>
          <p:cNvSpPr txBox="1"/>
          <p:nvPr/>
        </p:nvSpPr>
        <p:spPr>
          <a:xfrm>
            <a:off x="796556" y="2258701"/>
            <a:ext cx="10160745" cy="10772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6. Click on the 9 squares to view the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u="sng">
                <a:solidFill>
                  <a:srgbClr val="FF0000"/>
                </a:solidFill>
                <a:latin typeface="Candara"/>
                <a:ea typeface="Candara"/>
                <a:cs typeface="Candara"/>
                <a:sym typeface="Candara"/>
              </a:rPr>
              <a:t>Google Suite</a:t>
            </a:r>
            <a:endParaRPr sz="4400" b="1" u="sng">
              <a:solidFill>
                <a:srgbClr val="FF0000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pic>
        <p:nvPicPr>
          <p:cNvPr id="173" name="Google Shape;173;p21"/>
          <p:cNvPicPr preferRelativeResize="0"/>
          <p:nvPr/>
        </p:nvPicPr>
        <p:blipFill rotWithShape="1">
          <a:blip r:embed="rId3">
            <a:alphaModFix/>
          </a:blip>
          <a:srcRect l="55678" t="26203" r="25126" b="17046"/>
          <a:stretch/>
        </p:blipFill>
        <p:spPr>
          <a:xfrm>
            <a:off x="8028119" y="994481"/>
            <a:ext cx="2929182" cy="4869038"/>
          </a:xfrm>
          <a:prstGeom prst="rect">
            <a:avLst/>
          </a:prstGeom>
          <a:noFill/>
          <a:ln>
            <a:noFill/>
          </a:ln>
        </p:spPr>
      </p:pic>
      <p:sp>
        <p:nvSpPr>
          <p:cNvPr id="174" name="Google Shape;174;p21"/>
          <p:cNvSpPr/>
          <p:nvPr/>
        </p:nvSpPr>
        <p:spPr>
          <a:xfrm>
            <a:off x="10596549" y="996587"/>
            <a:ext cx="291846" cy="302821"/>
          </a:xfrm>
          <a:prstGeom prst="ellipse">
            <a:avLst/>
          </a:prstGeom>
          <a:solidFill>
            <a:srgbClr val="DBDBDB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22"/>
          <p:cNvSpPr/>
          <p:nvPr/>
        </p:nvSpPr>
        <p:spPr>
          <a:xfrm>
            <a:off x="1" y="5943600"/>
            <a:ext cx="12191999" cy="914400"/>
          </a:xfrm>
          <a:prstGeom prst="triangle">
            <a:avLst>
              <a:gd name="adj" fmla="val 100000"/>
            </a:avLst>
          </a:prstGeom>
          <a:solidFill>
            <a:srgbClr val="1F386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22"/>
          <p:cNvSpPr/>
          <p:nvPr/>
        </p:nvSpPr>
        <p:spPr>
          <a:xfrm rot="10800000" flipH="1">
            <a:off x="3" y="0"/>
            <a:ext cx="12192000" cy="846166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1" name="Google Shape;181;p22"/>
          <p:cNvSpPr/>
          <p:nvPr/>
        </p:nvSpPr>
        <p:spPr>
          <a:xfrm>
            <a:off x="423618" y="623807"/>
            <a:ext cx="11344759" cy="5610387"/>
          </a:xfrm>
          <a:prstGeom prst="rect">
            <a:avLst/>
          </a:prstGeom>
          <a:noFill/>
          <a:ln w="762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2" name="Google Shape;182;p22"/>
          <p:cNvSpPr/>
          <p:nvPr/>
        </p:nvSpPr>
        <p:spPr>
          <a:xfrm>
            <a:off x="669422" y="846166"/>
            <a:ext cx="6320314" cy="1029633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b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Navigating Classroom</a:t>
            </a:r>
            <a:endParaRPr sz="4800" b="1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83" name="Google Shape;183;p22"/>
          <p:cNvSpPr txBox="1"/>
          <p:nvPr/>
        </p:nvSpPr>
        <p:spPr>
          <a:xfrm>
            <a:off x="796556" y="2469874"/>
            <a:ext cx="10160745" cy="10772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7. Then click on the </a:t>
            </a:r>
            <a:r>
              <a:rPr lang="en-GB" sz="3200" b="1" u="sng">
                <a:solidFill>
                  <a:srgbClr val="FF0000"/>
                </a:solidFill>
                <a:latin typeface="Candara"/>
                <a:ea typeface="Candara"/>
                <a:cs typeface="Candara"/>
                <a:sym typeface="Candara"/>
              </a:rPr>
              <a:t>Google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u="sng">
                <a:solidFill>
                  <a:srgbClr val="FF0000"/>
                </a:solidFill>
                <a:latin typeface="Candara"/>
                <a:ea typeface="Candara"/>
                <a:cs typeface="Candara"/>
                <a:sym typeface="Candara"/>
              </a:rPr>
              <a:t>Classroom icon</a:t>
            </a:r>
            <a:endParaRPr sz="4400" b="1" u="sng">
              <a:solidFill>
                <a:srgbClr val="FF0000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pic>
        <p:nvPicPr>
          <p:cNvPr id="184" name="Google Shape;184;p22"/>
          <p:cNvPicPr preferRelativeResize="0"/>
          <p:nvPr/>
        </p:nvPicPr>
        <p:blipFill rotWithShape="1">
          <a:blip r:embed="rId3">
            <a:alphaModFix/>
          </a:blip>
          <a:srcRect l="55594" t="31505" r="28559" b="9934"/>
          <a:stretch/>
        </p:blipFill>
        <p:spPr>
          <a:xfrm>
            <a:off x="8632556" y="1642820"/>
            <a:ext cx="1932120" cy="4014061"/>
          </a:xfrm>
          <a:prstGeom prst="rect">
            <a:avLst/>
          </a:prstGeom>
          <a:noFill/>
          <a:ln>
            <a:noFill/>
          </a:ln>
        </p:spPr>
      </p:pic>
      <p:sp>
        <p:nvSpPr>
          <p:cNvPr id="185" name="Google Shape;185;p22"/>
          <p:cNvSpPr/>
          <p:nvPr/>
        </p:nvSpPr>
        <p:spPr>
          <a:xfrm>
            <a:off x="8749599" y="1829717"/>
            <a:ext cx="402900" cy="419400"/>
          </a:xfrm>
          <a:prstGeom prst="ellipse">
            <a:avLst/>
          </a:prstGeom>
          <a:solidFill>
            <a:srgbClr val="DBDBDB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86" name="Google Shape;186;p22"/>
          <p:cNvCxnSpPr/>
          <p:nvPr/>
        </p:nvCxnSpPr>
        <p:spPr>
          <a:xfrm>
            <a:off x="8315325" y="2047875"/>
            <a:ext cx="500949" cy="742950"/>
          </a:xfrm>
          <a:prstGeom prst="straightConnector1">
            <a:avLst/>
          </a:prstGeom>
          <a:noFill/>
          <a:ln w="76200" cap="flat" cmpd="sng">
            <a:solidFill>
              <a:srgbClr val="FFC000"/>
            </a:solidFill>
            <a:prstDash val="solid"/>
            <a:miter lim="800000"/>
            <a:headEnd type="none" w="sm" len="sm"/>
            <a:tailEnd type="triangle" w="med" len="med"/>
          </a:ln>
        </p:spPr>
      </p:cxn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23"/>
          <p:cNvSpPr/>
          <p:nvPr/>
        </p:nvSpPr>
        <p:spPr>
          <a:xfrm>
            <a:off x="1" y="5943600"/>
            <a:ext cx="12191999" cy="914400"/>
          </a:xfrm>
          <a:prstGeom prst="triangle">
            <a:avLst>
              <a:gd name="adj" fmla="val 100000"/>
            </a:avLst>
          </a:prstGeom>
          <a:solidFill>
            <a:srgbClr val="1F386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2" name="Google Shape;192;p23"/>
          <p:cNvSpPr/>
          <p:nvPr/>
        </p:nvSpPr>
        <p:spPr>
          <a:xfrm rot="10800000" flipH="1">
            <a:off x="3" y="0"/>
            <a:ext cx="12192000" cy="846166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3" name="Google Shape;193;p23"/>
          <p:cNvSpPr/>
          <p:nvPr/>
        </p:nvSpPr>
        <p:spPr>
          <a:xfrm>
            <a:off x="423618" y="623807"/>
            <a:ext cx="11344759" cy="5610387"/>
          </a:xfrm>
          <a:prstGeom prst="rect">
            <a:avLst/>
          </a:prstGeom>
          <a:noFill/>
          <a:ln w="762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4" name="Google Shape;194;p23"/>
          <p:cNvSpPr/>
          <p:nvPr/>
        </p:nvSpPr>
        <p:spPr>
          <a:xfrm>
            <a:off x="669422" y="846166"/>
            <a:ext cx="6320314" cy="1029633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b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Navigating Classroom</a:t>
            </a:r>
            <a:endParaRPr sz="4800" b="1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95" name="Google Shape;195;p23"/>
          <p:cNvSpPr txBox="1"/>
          <p:nvPr/>
        </p:nvSpPr>
        <p:spPr>
          <a:xfrm>
            <a:off x="796556" y="2295291"/>
            <a:ext cx="10160745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8. Click on the class you wish to view.</a:t>
            </a:r>
            <a:endParaRPr sz="4400" b="1" u="sng">
              <a:solidFill>
                <a:srgbClr val="FF0000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pic>
        <p:nvPicPr>
          <p:cNvPr id="196" name="Google Shape;196;p23"/>
          <p:cNvPicPr preferRelativeResize="0"/>
          <p:nvPr/>
        </p:nvPicPr>
        <p:blipFill rotWithShape="1">
          <a:blip r:embed="rId3">
            <a:alphaModFix/>
          </a:blip>
          <a:srcRect t="13914" r="49280" b="44178"/>
          <a:stretch/>
        </p:blipFill>
        <p:spPr>
          <a:xfrm>
            <a:off x="4985289" y="2860999"/>
            <a:ext cx="6183824" cy="287260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97" name="Google Shape;197;p23"/>
          <p:cNvCxnSpPr/>
          <p:nvPr/>
        </p:nvCxnSpPr>
        <p:spPr>
          <a:xfrm flipH="1">
            <a:off x="8973519" y="3000519"/>
            <a:ext cx="1425846" cy="1137528"/>
          </a:xfrm>
          <a:prstGeom prst="straightConnector1">
            <a:avLst/>
          </a:prstGeom>
          <a:noFill/>
          <a:ln w="76200" cap="flat" cmpd="sng">
            <a:solidFill>
              <a:srgbClr val="FFC000"/>
            </a:solidFill>
            <a:prstDash val="solid"/>
            <a:miter lim="800000"/>
            <a:headEnd type="none" w="sm" len="sm"/>
            <a:tailEnd type="triangle" w="med" len="med"/>
          </a:ln>
        </p:spPr>
      </p:cxnSp>
      <p:sp>
        <p:nvSpPr>
          <p:cNvPr id="198" name="Google Shape;198;p23"/>
          <p:cNvSpPr/>
          <p:nvPr/>
        </p:nvSpPr>
        <p:spPr>
          <a:xfrm>
            <a:off x="4985288" y="3672114"/>
            <a:ext cx="2126700" cy="2061600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24"/>
          <p:cNvSpPr/>
          <p:nvPr/>
        </p:nvSpPr>
        <p:spPr>
          <a:xfrm>
            <a:off x="1" y="5943600"/>
            <a:ext cx="12191999" cy="914400"/>
          </a:xfrm>
          <a:prstGeom prst="triangle">
            <a:avLst>
              <a:gd name="adj" fmla="val 100000"/>
            </a:avLst>
          </a:prstGeom>
          <a:solidFill>
            <a:srgbClr val="1F386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4" name="Google Shape;204;p24"/>
          <p:cNvSpPr/>
          <p:nvPr/>
        </p:nvSpPr>
        <p:spPr>
          <a:xfrm rot="10800000" flipH="1">
            <a:off x="3" y="0"/>
            <a:ext cx="12192000" cy="846166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5" name="Google Shape;205;p24"/>
          <p:cNvSpPr/>
          <p:nvPr/>
        </p:nvSpPr>
        <p:spPr>
          <a:xfrm>
            <a:off x="423618" y="623807"/>
            <a:ext cx="11344759" cy="5610387"/>
          </a:xfrm>
          <a:prstGeom prst="rect">
            <a:avLst/>
          </a:prstGeom>
          <a:noFill/>
          <a:ln w="762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6" name="Google Shape;206;p24"/>
          <p:cNvSpPr/>
          <p:nvPr/>
        </p:nvSpPr>
        <p:spPr>
          <a:xfrm>
            <a:off x="669422" y="846166"/>
            <a:ext cx="6320314" cy="1029633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b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Navigating Classroom</a:t>
            </a:r>
            <a:endParaRPr sz="4800" b="1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207" name="Google Shape;207;p24"/>
          <p:cNvSpPr txBox="1"/>
          <p:nvPr/>
        </p:nvSpPr>
        <p:spPr>
          <a:xfrm>
            <a:off x="1015624" y="2295291"/>
            <a:ext cx="10160745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9. Page tools</a:t>
            </a:r>
            <a:endParaRPr sz="4400" b="1" u="sng">
              <a:solidFill>
                <a:srgbClr val="FF0000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pic>
        <p:nvPicPr>
          <p:cNvPr id="208" name="Google Shape;208;p24"/>
          <p:cNvPicPr preferRelativeResize="0"/>
          <p:nvPr/>
        </p:nvPicPr>
        <p:blipFill rotWithShape="1">
          <a:blip r:embed="rId3">
            <a:alphaModFix/>
          </a:blip>
          <a:srcRect l="35975" t="33890" r="25127" b="29989"/>
          <a:stretch/>
        </p:blipFill>
        <p:spPr>
          <a:xfrm>
            <a:off x="5067943" y="2020197"/>
            <a:ext cx="6320238" cy="3299596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" name="Google Shape;209;p24"/>
          <p:cNvPicPr preferRelativeResize="0"/>
          <p:nvPr/>
        </p:nvPicPr>
        <p:blipFill rotWithShape="1">
          <a:blip r:embed="rId3">
            <a:alphaModFix/>
          </a:blip>
          <a:srcRect l="35975" t="72580" r="25127" b="11393"/>
          <a:stretch/>
        </p:blipFill>
        <p:spPr>
          <a:xfrm>
            <a:off x="669422" y="4694928"/>
            <a:ext cx="5390415" cy="1248672"/>
          </a:xfrm>
          <a:prstGeom prst="rect">
            <a:avLst/>
          </a:prstGeom>
          <a:noFill/>
          <a:ln>
            <a:noFill/>
          </a:ln>
        </p:spPr>
      </p:pic>
      <p:sp>
        <p:nvSpPr>
          <p:cNvPr id="210" name="Google Shape;210;p24"/>
          <p:cNvSpPr/>
          <p:nvPr/>
        </p:nvSpPr>
        <p:spPr>
          <a:xfrm>
            <a:off x="11149879" y="2358791"/>
            <a:ext cx="203888" cy="174859"/>
          </a:xfrm>
          <a:prstGeom prst="ellipse">
            <a:avLst/>
          </a:prstGeom>
          <a:solidFill>
            <a:srgbClr val="DBDBDB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1" name="Google Shape;211;p24"/>
          <p:cNvSpPr/>
          <p:nvPr/>
        </p:nvSpPr>
        <p:spPr>
          <a:xfrm>
            <a:off x="7066829" y="4327291"/>
            <a:ext cx="203888" cy="174859"/>
          </a:xfrm>
          <a:prstGeom prst="ellipse">
            <a:avLst/>
          </a:prstGeom>
          <a:solidFill>
            <a:srgbClr val="DBDBDB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2" name="Google Shape;212;p24"/>
          <p:cNvSpPr/>
          <p:nvPr/>
        </p:nvSpPr>
        <p:spPr>
          <a:xfrm>
            <a:off x="1809750" y="5419725"/>
            <a:ext cx="742950" cy="323850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3" name="Google Shape;213;p24"/>
          <p:cNvSpPr/>
          <p:nvPr/>
        </p:nvSpPr>
        <p:spPr>
          <a:xfrm>
            <a:off x="5195324" y="5138818"/>
            <a:ext cx="742950" cy="323850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25"/>
          <p:cNvSpPr/>
          <p:nvPr/>
        </p:nvSpPr>
        <p:spPr>
          <a:xfrm>
            <a:off x="1" y="5943600"/>
            <a:ext cx="12191999" cy="914400"/>
          </a:xfrm>
          <a:prstGeom prst="triangle">
            <a:avLst>
              <a:gd name="adj" fmla="val 100000"/>
            </a:avLst>
          </a:prstGeom>
          <a:solidFill>
            <a:srgbClr val="1F386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9" name="Google Shape;219;p25"/>
          <p:cNvSpPr/>
          <p:nvPr/>
        </p:nvSpPr>
        <p:spPr>
          <a:xfrm rot="10800000" flipH="1">
            <a:off x="3" y="0"/>
            <a:ext cx="12192000" cy="846166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" name="Google Shape;220;p25"/>
          <p:cNvSpPr/>
          <p:nvPr/>
        </p:nvSpPr>
        <p:spPr>
          <a:xfrm>
            <a:off x="423618" y="623807"/>
            <a:ext cx="11344759" cy="5610387"/>
          </a:xfrm>
          <a:prstGeom prst="rect">
            <a:avLst/>
          </a:prstGeom>
          <a:noFill/>
          <a:ln w="762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1" name="Google Shape;221;p25"/>
          <p:cNvSpPr/>
          <p:nvPr/>
        </p:nvSpPr>
        <p:spPr>
          <a:xfrm>
            <a:off x="669422" y="846166"/>
            <a:ext cx="6320314" cy="1029633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b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Navigating Classroom</a:t>
            </a:r>
            <a:endParaRPr sz="4800" b="1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222" name="Google Shape;222;p25"/>
          <p:cNvSpPr txBox="1"/>
          <p:nvPr/>
        </p:nvSpPr>
        <p:spPr>
          <a:xfrm>
            <a:off x="1015624" y="2295291"/>
            <a:ext cx="10160745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10. Assignment details</a:t>
            </a:r>
            <a:endParaRPr sz="4400" b="1" u="sng">
              <a:solidFill>
                <a:srgbClr val="FF0000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pic>
        <p:nvPicPr>
          <p:cNvPr id="223" name="Google Shape;223;p25"/>
          <p:cNvPicPr preferRelativeResize="0"/>
          <p:nvPr/>
        </p:nvPicPr>
        <p:blipFill rotWithShape="1">
          <a:blip r:embed="rId3">
            <a:alphaModFix/>
          </a:blip>
          <a:srcRect l="45490" t="30272" r="24475" b="26372"/>
          <a:stretch/>
        </p:blipFill>
        <p:spPr>
          <a:xfrm>
            <a:off x="6441898" y="1946219"/>
            <a:ext cx="4838700" cy="392696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4" name="Google Shape;224;p25"/>
          <p:cNvPicPr preferRelativeResize="0"/>
          <p:nvPr/>
        </p:nvPicPr>
        <p:blipFill rotWithShape="1">
          <a:blip r:embed="rId3">
            <a:alphaModFix/>
          </a:blip>
          <a:srcRect l="45327" t="75080" r="25810" b="13201"/>
          <a:stretch/>
        </p:blipFill>
        <p:spPr>
          <a:xfrm>
            <a:off x="669422" y="3503873"/>
            <a:ext cx="5698127" cy="13005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26"/>
          <p:cNvSpPr/>
          <p:nvPr/>
        </p:nvSpPr>
        <p:spPr>
          <a:xfrm>
            <a:off x="1" y="5943600"/>
            <a:ext cx="12192000" cy="914400"/>
          </a:xfrm>
          <a:prstGeom prst="triangle">
            <a:avLst>
              <a:gd name="adj" fmla="val 100000"/>
            </a:avLst>
          </a:prstGeom>
          <a:solidFill>
            <a:srgbClr val="1F386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0" name="Google Shape;230;p26"/>
          <p:cNvSpPr/>
          <p:nvPr/>
        </p:nvSpPr>
        <p:spPr>
          <a:xfrm rot="10800000" flipH="1">
            <a:off x="3" y="-134"/>
            <a:ext cx="12192000" cy="846300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" name="Google Shape;231;p26"/>
          <p:cNvSpPr/>
          <p:nvPr/>
        </p:nvSpPr>
        <p:spPr>
          <a:xfrm>
            <a:off x="423618" y="623807"/>
            <a:ext cx="11344800" cy="5610300"/>
          </a:xfrm>
          <a:prstGeom prst="rect">
            <a:avLst/>
          </a:prstGeom>
          <a:noFill/>
          <a:ln w="762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2" name="Google Shape;232;p26"/>
          <p:cNvSpPr/>
          <p:nvPr/>
        </p:nvSpPr>
        <p:spPr>
          <a:xfrm>
            <a:off x="3992728" y="846166"/>
            <a:ext cx="7540500" cy="10296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What is </a:t>
            </a:r>
            <a:r>
              <a:rPr lang="en-GB" sz="4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Mymaths</a:t>
            </a:r>
            <a:r>
              <a:rPr lang="en-GB" sz="4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?</a:t>
            </a:r>
            <a:endParaRPr sz="4800" b="0" i="0" u="none" strike="noStrike" cap="none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233" name="Google Shape;233;p26"/>
          <p:cNvSpPr txBox="1"/>
          <p:nvPr/>
        </p:nvSpPr>
        <p:spPr>
          <a:xfrm>
            <a:off x="929350" y="2847876"/>
            <a:ext cx="10059000" cy="242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Mymaths is an online program which has a lesson for children to work through and work for children to complete. They work is marked instantly so they can see how they have done.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27"/>
          <p:cNvSpPr/>
          <p:nvPr/>
        </p:nvSpPr>
        <p:spPr>
          <a:xfrm>
            <a:off x="1" y="5943600"/>
            <a:ext cx="12192000" cy="914400"/>
          </a:xfrm>
          <a:prstGeom prst="triangle">
            <a:avLst>
              <a:gd name="adj" fmla="val 100000"/>
            </a:avLst>
          </a:prstGeom>
          <a:solidFill>
            <a:srgbClr val="1F386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9" name="Google Shape;239;p27"/>
          <p:cNvSpPr/>
          <p:nvPr/>
        </p:nvSpPr>
        <p:spPr>
          <a:xfrm rot="10800000" flipH="1">
            <a:off x="3" y="-134"/>
            <a:ext cx="12192000" cy="846300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0" name="Google Shape;240;p27"/>
          <p:cNvSpPr/>
          <p:nvPr/>
        </p:nvSpPr>
        <p:spPr>
          <a:xfrm>
            <a:off x="423618" y="623807"/>
            <a:ext cx="11344800" cy="5610300"/>
          </a:xfrm>
          <a:prstGeom prst="rect">
            <a:avLst/>
          </a:prstGeom>
          <a:noFill/>
          <a:ln w="762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1" name="Google Shape;241;p27"/>
          <p:cNvSpPr/>
          <p:nvPr/>
        </p:nvSpPr>
        <p:spPr>
          <a:xfrm>
            <a:off x="669422" y="846166"/>
            <a:ext cx="6320400" cy="10296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b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Navigating Mymaths</a:t>
            </a:r>
            <a:endParaRPr sz="4800" b="1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pic>
        <p:nvPicPr>
          <p:cNvPr id="242" name="Google Shape;242;p27" descr="A quick webinar to provide hints and tips for using Primary MyMaths at home covering the following topics:&#10;&#10;• Introduction to MyMaths&#10;• Logging in remotely&#10;• Completing pre-set work and options if work hasn’t been set&#10;• Practice option inc. additional practice&#10;• Reviewing scores&#10;&#10;For more help and support during this time please visit our support site.&#10;https://support.mymaths.co.uk/student-support/support-for-learning-remotely-with-primary-mymaths/" title="MyMaths Primary remote support for pupils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37550" y="2003525"/>
            <a:ext cx="5405774" cy="4054325"/>
          </a:xfrm>
          <a:prstGeom prst="rect">
            <a:avLst/>
          </a:prstGeom>
          <a:noFill/>
          <a:ln>
            <a:noFill/>
          </a:ln>
        </p:spPr>
      </p:pic>
      <p:sp>
        <p:nvSpPr>
          <p:cNvPr id="243" name="Google Shape;243;p27"/>
          <p:cNvSpPr txBox="1"/>
          <p:nvPr/>
        </p:nvSpPr>
        <p:spPr>
          <a:xfrm>
            <a:off x="7384925" y="1229338"/>
            <a:ext cx="3338700" cy="284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900">
                <a:latin typeface="Calibri"/>
                <a:ea typeface="Calibri"/>
                <a:cs typeface="Calibri"/>
                <a:sym typeface="Calibri"/>
              </a:rPr>
              <a:t>Watch this walk through video to understand how to help your child complete their mymaths learning.</a:t>
            </a:r>
            <a:endParaRPr sz="29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4" name="Google Shape;244;p27"/>
          <p:cNvSpPr txBox="1"/>
          <p:nvPr/>
        </p:nvSpPr>
        <p:spPr>
          <a:xfrm>
            <a:off x="6462900" y="4453500"/>
            <a:ext cx="4713000" cy="149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alibri"/>
                <a:ea typeface="Calibri"/>
                <a:cs typeface="Calibri"/>
                <a:sym typeface="Calibri"/>
              </a:rPr>
              <a:t>Your child has been sent a letter with their mymaths login details on. If you cannot find this, please email your teacher using the class email. 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45" name="Google Shape;245;p27"/>
          <p:cNvCxnSpPr/>
          <p:nvPr/>
        </p:nvCxnSpPr>
        <p:spPr>
          <a:xfrm flipH="1">
            <a:off x="5841600" y="2200475"/>
            <a:ext cx="1657800" cy="6414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29"/>
          <p:cNvSpPr/>
          <p:nvPr/>
        </p:nvSpPr>
        <p:spPr>
          <a:xfrm>
            <a:off x="1" y="5943600"/>
            <a:ext cx="12192000" cy="914400"/>
          </a:xfrm>
          <a:prstGeom prst="triangle">
            <a:avLst>
              <a:gd name="adj" fmla="val 100000"/>
            </a:avLst>
          </a:prstGeom>
          <a:solidFill>
            <a:srgbClr val="1F386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0" name="Google Shape;260;p29"/>
          <p:cNvSpPr/>
          <p:nvPr/>
        </p:nvSpPr>
        <p:spPr>
          <a:xfrm rot="10800000" flipH="1">
            <a:off x="3" y="-134"/>
            <a:ext cx="12192000" cy="846300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1" name="Google Shape;261;p29"/>
          <p:cNvSpPr/>
          <p:nvPr/>
        </p:nvSpPr>
        <p:spPr>
          <a:xfrm>
            <a:off x="423593" y="596257"/>
            <a:ext cx="11344800" cy="5610300"/>
          </a:xfrm>
          <a:prstGeom prst="rect">
            <a:avLst/>
          </a:prstGeom>
          <a:noFill/>
          <a:ln w="762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2" name="Google Shape;262;p29"/>
          <p:cNvSpPr/>
          <p:nvPr/>
        </p:nvSpPr>
        <p:spPr>
          <a:xfrm>
            <a:off x="542425" y="705075"/>
            <a:ext cx="3253500" cy="9144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 b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Stay safe online</a:t>
            </a:r>
            <a:endParaRPr sz="3500" b="1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pic>
        <p:nvPicPr>
          <p:cNvPr id="263" name="Google Shape;263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039849" y="799088"/>
            <a:ext cx="3746525" cy="5259724"/>
          </a:xfrm>
          <a:prstGeom prst="rect">
            <a:avLst/>
          </a:prstGeom>
          <a:noFill/>
          <a:ln>
            <a:noFill/>
          </a:ln>
        </p:spPr>
      </p:pic>
      <p:sp>
        <p:nvSpPr>
          <p:cNvPr id="264" name="Google Shape;264;p29"/>
          <p:cNvSpPr txBox="1"/>
          <p:nvPr/>
        </p:nvSpPr>
        <p:spPr>
          <a:xfrm>
            <a:off x="786325" y="1996538"/>
            <a:ext cx="2765700" cy="35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Please remember to go through how to stay safe online with your child using our SMART tips seen here. 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5" name="Google Shape;265;p29"/>
          <p:cNvSpPr txBox="1"/>
          <p:nvPr/>
        </p:nvSpPr>
        <p:spPr>
          <a:xfrm>
            <a:off x="7916325" y="945450"/>
            <a:ext cx="3626700" cy="491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Your child can also explore and play games to help them learn more about how to stay safe online on the website below.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Google Internet Legends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u="sng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4"/>
              </a:rPr>
              <a:t>https://beinternetlegends.withgoogle.com/en_uk/interland</a:t>
            </a:r>
            <a:endParaRPr sz="220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Calibri"/>
                <a:ea typeface="Calibri"/>
                <a:cs typeface="Calibri"/>
                <a:sym typeface="Calibri"/>
              </a:rPr>
              <a:t> </a:t>
            </a:r>
            <a:endParaRPr sz="22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336</Words>
  <Application>Microsoft Office PowerPoint</Application>
  <PresentationFormat>Custom</PresentationFormat>
  <Paragraphs>45</Paragraphs>
  <Slides>16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Candara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Helen Mastrilli</dc:creator>
  <cp:lastModifiedBy>Helen Mastrilli</cp:lastModifiedBy>
  <cp:revision>1</cp:revision>
  <dcterms:modified xsi:type="dcterms:W3CDTF">2021-01-04T16:14:44Z</dcterms:modified>
</cp:coreProperties>
</file>